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1"/>
  </p:notesMasterIdLst>
  <p:sldIdLst>
    <p:sldId id="256" r:id="rId2"/>
    <p:sldId id="283" r:id="rId3"/>
    <p:sldId id="291" r:id="rId4"/>
    <p:sldId id="293" r:id="rId5"/>
    <p:sldId id="294" r:id="rId6"/>
    <p:sldId id="257" r:id="rId7"/>
    <p:sldId id="290" r:id="rId8"/>
    <p:sldId id="258" r:id="rId9"/>
    <p:sldId id="289" r:id="rId10"/>
    <p:sldId id="261" r:id="rId11"/>
    <p:sldId id="272" r:id="rId12"/>
    <p:sldId id="259" r:id="rId13"/>
    <p:sldId id="295" r:id="rId14"/>
    <p:sldId id="260" r:id="rId15"/>
    <p:sldId id="262" r:id="rId16"/>
    <p:sldId id="292" r:id="rId17"/>
    <p:sldId id="263" r:id="rId18"/>
    <p:sldId id="268" r:id="rId19"/>
    <p:sldId id="273"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4660"/>
  </p:normalViewPr>
  <p:slideViewPr>
    <p:cSldViewPr snapToGrid="0">
      <p:cViewPr varScale="1">
        <p:scale>
          <a:sx n="83" d="100"/>
          <a:sy n="83" d="100"/>
        </p:scale>
        <p:origin x="619"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2B7AAF-6D0C-4B1A-ADD2-5465E5955B5B}" type="datetimeFigureOut">
              <a:rPr lang="it-IT" smtClean="0"/>
              <a:t>06/12/2022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BD11AE-B168-4290-9F67-FF1DF647B89B}" type="slidenum">
              <a:rPr lang="it-IT" smtClean="0"/>
              <a:t>‹N›</a:t>
            </a:fld>
            <a:endParaRPr lang="it-IT"/>
          </a:p>
        </p:txBody>
      </p:sp>
    </p:spTree>
    <p:extLst>
      <p:ext uri="{BB962C8B-B14F-4D97-AF65-F5344CB8AC3E}">
        <p14:creationId xmlns:p14="http://schemas.microsoft.com/office/powerpoint/2010/main" val="3593482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FD79A65B-4F6A-4B25-8701-BC85DED1EA0E}" type="datetime1">
              <a:rPr lang="en-US" smtClean="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E880992B-AF5B-4514-9A4C-1A60F888C0A6}" type="datetime1">
              <a:rPr lang="en-US" smtClean="0"/>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it-IT"/>
              <a:t>Fare clic per modificare lo stile del titolo dello schema</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29F5D695-9C7A-47F4-8590-ED30E9A3FCD7}" type="datetime1">
              <a:rPr lang="en-US" smtClean="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it-IT"/>
              <a:t>Fare clic per modificare lo stile del titolo dello schema</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it-IT"/>
              <a:t>Fare clic per modificare gli stili del testo dello schema</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D3032349-B80F-4A70-9897-B74F8E68D3C2}" type="datetime1">
              <a:rPr lang="en-US" smtClean="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B65E6DC-E6B5-4365-AD35-7B8FAD4D5993}" type="datetime1">
              <a:rPr lang="en-US" smtClean="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AC22498-B0F6-42E4-8595-15E0C8673352}" type="datetime1">
              <a:rPr lang="en-US" smtClean="0"/>
              <a:t>12/6/2022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04BDDF4-CD06-4498-A7EA-B1F62E23929C}" type="datetime1">
              <a:rPr lang="en-US" smtClean="0"/>
              <a:t>12/6/2022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nchorCtr="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CD1B617-0B4C-4CBE-B36D-7EF2C7FC5ADA}" type="datetime1">
              <a:rPr lang="en-US" smtClean="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67B24E1-9E55-423E-91E5-E1E0D3FDD3E2}" type="datetime1">
              <a:rPr lang="en-US" smtClean="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p:cNvSpPr>
            <a:spLocks noGrp="1"/>
          </p:cNvSpPr>
          <p:nvPr>
            <p:ph type="dt" sz="half" idx="10"/>
          </p:nvPr>
        </p:nvSpPr>
        <p:spPr/>
        <p:txBody>
          <a:bodyPr/>
          <a:lstStyle/>
          <a:p>
            <a:fld id="{0B58B1EB-57F7-47C2-87A3-8BF821557E25}" type="datetime1">
              <a:rPr lang="en-US" smtClean="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D90B4B3E-E175-46AA-B529-2AE0CB7D99A6}" type="datetime1">
              <a:rPr lang="en-US" smtClean="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3DDFFF4E-0079-4119-B459-8D75CCD13412}" type="datetime1">
              <a:rPr lang="en-US" smtClean="0"/>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2CAB1FB-7041-4DBE-A62E-427BCF6F3BE9}" type="datetime1">
              <a:rPr lang="en-US" smtClean="0"/>
              <a:t>12/6/2022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7" name="Date Placeholder 2"/>
          <p:cNvSpPr>
            <a:spLocks noGrp="1"/>
          </p:cNvSpPr>
          <p:nvPr>
            <p:ph type="dt" sz="half" idx="10"/>
          </p:nvPr>
        </p:nvSpPr>
        <p:spPr/>
        <p:txBody>
          <a:bodyPr/>
          <a:lstStyle/>
          <a:p>
            <a:fld id="{39231A53-E028-4264-9BAC-73B4878ACD4A}" type="datetime1">
              <a:rPr lang="en-US" smtClean="0"/>
              <a:t>12/6/2022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9936683-4330-4B2B-9AB9-23ADD601D3B2}" type="datetime1">
              <a:rPr lang="en-US" smtClean="0"/>
              <a:t>12/6/2022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7" name="Date Placeholder 4"/>
          <p:cNvSpPr>
            <a:spLocks noGrp="1"/>
          </p:cNvSpPr>
          <p:nvPr>
            <p:ph type="dt" sz="half" idx="10"/>
          </p:nvPr>
        </p:nvSpPr>
        <p:spPr/>
        <p:txBody>
          <a:bodyPr/>
          <a:lstStyle/>
          <a:p>
            <a:fld id="{75048C6F-7F3C-4695-8800-B9744878B60F}" type="datetime1">
              <a:rPr lang="en-US" smtClean="0"/>
              <a:t>12/6/2022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FD9A42B-10E7-4A40-A4D9-36E5E8D8DA68}" type="datetime1">
              <a:rPr lang="en-US" smtClean="0"/>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C100114-FC32-41D2-8DA2-B9C4C6D10C0F}" type="datetime1">
              <a:rPr lang="en-US" smtClean="0"/>
              <a:t>12/6/2022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D51F0A6A-5400-5957-2075-A7E9593CA547}"/>
              </a:ext>
            </a:extLst>
          </p:cNvPr>
          <p:cNvSpPr>
            <a:spLocks noGrp="1"/>
          </p:cNvSpPr>
          <p:nvPr>
            <p:ph type="sldNum" sz="quarter" idx="12"/>
          </p:nvPr>
        </p:nvSpPr>
        <p:spPr/>
        <p:txBody>
          <a:bodyPr/>
          <a:lstStyle/>
          <a:p>
            <a:fld id="{D57F1E4F-1CFF-5643-939E-02111984F565}" type="slidenum">
              <a:rPr lang="en-US" smtClean="0"/>
              <a:t>1</a:t>
            </a:fld>
            <a:endParaRPr lang="en-US" dirty="0"/>
          </a:p>
        </p:txBody>
      </p:sp>
      <p:sp>
        <p:nvSpPr>
          <p:cNvPr id="6" name="Titolo 1">
            <a:extLst>
              <a:ext uri="{FF2B5EF4-FFF2-40B4-BE49-F238E27FC236}">
                <a16:creationId xmlns:a16="http://schemas.microsoft.com/office/drawing/2014/main" id="{C5911340-DD0C-2EC0-9AEE-CE007DCFBDCE}"/>
              </a:ext>
            </a:extLst>
          </p:cNvPr>
          <p:cNvSpPr txBox="1">
            <a:spLocks/>
          </p:cNvSpPr>
          <p:nvPr/>
        </p:nvSpPr>
        <p:spPr>
          <a:xfrm>
            <a:off x="0" y="2152795"/>
            <a:ext cx="12192000" cy="1597448"/>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5400" dirty="0"/>
              <a:t>Giornata mondiale dei </a:t>
            </a:r>
          </a:p>
          <a:p>
            <a:pPr algn="ctr"/>
            <a:r>
              <a:rPr lang="it-IT" sz="5400" dirty="0"/>
              <a:t>diritti umani</a:t>
            </a:r>
          </a:p>
        </p:txBody>
      </p:sp>
      <p:sp>
        <p:nvSpPr>
          <p:cNvPr id="7" name="CasellaDiTesto 6">
            <a:extLst>
              <a:ext uri="{FF2B5EF4-FFF2-40B4-BE49-F238E27FC236}">
                <a16:creationId xmlns:a16="http://schemas.microsoft.com/office/drawing/2014/main" id="{D8BFE79D-CE28-1B64-6821-90B14869D307}"/>
              </a:ext>
            </a:extLst>
          </p:cNvPr>
          <p:cNvSpPr txBox="1"/>
          <p:nvPr/>
        </p:nvSpPr>
        <p:spPr>
          <a:xfrm>
            <a:off x="0" y="1427162"/>
            <a:ext cx="12192000" cy="769441"/>
          </a:xfrm>
          <a:prstGeom prst="rect">
            <a:avLst/>
          </a:prstGeom>
          <a:noFill/>
        </p:spPr>
        <p:txBody>
          <a:bodyPr wrap="square" rtlCol="0">
            <a:spAutoFit/>
          </a:bodyPr>
          <a:lstStyle/>
          <a:p>
            <a:pPr algn="ctr">
              <a:tabLst>
                <a:tab pos="2871788" algn="l"/>
              </a:tabLst>
            </a:pPr>
            <a:r>
              <a:rPr lang="it-IT" sz="4400" dirty="0"/>
              <a:t>10 dicembre</a:t>
            </a:r>
          </a:p>
        </p:txBody>
      </p:sp>
      <p:sp>
        <p:nvSpPr>
          <p:cNvPr id="9" name="Titolo 1">
            <a:extLst>
              <a:ext uri="{FF2B5EF4-FFF2-40B4-BE49-F238E27FC236}">
                <a16:creationId xmlns:a16="http://schemas.microsoft.com/office/drawing/2014/main" id="{462B8FB2-3C4F-C8EE-128D-E1CD15E48344}"/>
              </a:ext>
            </a:extLst>
          </p:cNvPr>
          <p:cNvSpPr txBox="1">
            <a:spLocks/>
          </p:cNvSpPr>
          <p:nvPr/>
        </p:nvSpPr>
        <p:spPr>
          <a:xfrm>
            <a:off x="1509204" y="4150843"/>
            <a:ext cx="9386878" cy="972105"/>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8000" dirty="0"/>
              <a:t>Il caso </a:t>
            </a:r>
            <a:r>
              <a:rPr lang="it-IT" sz="8000" b="1" dirty="0" err="1"/>
              <a:t>Assange</a:t>
            </a:r>
            <a:endParaRPr lang="it-IT" sz="8000" b="1" dirty="0"/>
          </a:p>
        </p:txBody>
      </p:sp>
      <p:sp>
        <p:nvSpPr>
          <p:cNvPr id="10" name="CasellaDiTesto 9">
            <a:extLst>
              <a:ext uri="{FF2B5EF4-FFF2-40B4-BE49-F238E27FC236}">
                <a16:creationId xmlns:a16="http://schemas.microsoft.com/office/drawing/2014/main" id="{4EA4DB2F-7F96-472E-6EF2-4136E858C4A8}"/>
              </a:ext>
            </a:extLst>
          </p:cNvPr>
          <p:cNvSpPr txBox="1"/>
          <p:nvPr/>
        </p:nvSpPr>
        <p:spPr>
          <a:xfrm>
            <a:off x="7847861" y="5977496"/>
            <a:ext cx="4256293" cy="584775"/>
          </a:xfrm>
          <a:prstGeom prst="rect">
            <a:avLst/>
          </a:prstGeom>
          <a:noFill/>
        </p:spPr>
        <p:txBody>
          <a:bodyPr wrap="none" rtlCol="0">
            <a:spAutoFit/>
          </a:bodyPr>
          <a:lstStyle/>
          <a:p>
            <a:r>
              <a:rPr lang="it-IT" sz="3200" dirty="0"/>
              <a:t>Free </a:t>
            </a:r>
            <a:r>
              <a:rPr lang="it-IT" sz="3200" dirty="0" err="1"/>
              <a:t>Assange</a:t>
            </a:r>
            <a:r>
              <a:rPr lang="it-IT" sz="3200" dirty="0"/>
              <a:t> Napoli</a:t>
            </a:r>
          </a:p>
        </p:txBody>
      </p:sp>
      <p:pic>
        <p:nvPicPr>
          <p:cNvPr id="12" name="Immagine 11">
            <a:extLst>
              <a:ext uri="{FF2B5EF4-FFF2-40B4-BE49-F238E27FC236}">
                <a16:creationId xmlns:a16="http://schemas.microsoft.com/office/drawing/2014/main" id="{B50F1C56-1A71-E51D-4713-B8BF7FF56A99}"/>
              </a:ext>
            </a:extLst>
          </p:cNvPr>
          <p:cNvPicPr>
            <a:picLocks noChangeAspect="1"/>
          </p:cNvPicPr>
          <p:nvPr/>
        </p:nvPicPr>
        <p:blipFill>
          <a:blip r:embed="rId2"/>
          <a:stretch>
            <a:fillRect/>
          </a:stretch>
        </p:blipFill>
        <p:spPr>
          <a:xfrm>
            <a:off x="7324969" y="6008437"/>
            <a:ext cx="522892" cy="522892"/>
          </a:xfrm>
          <a:prstGeom prst="rect">
            <a:avLst/>
          </a:prstGeom>
        </p:spPr>
      </p:pic>
    </p:spTree>
    <p:extLst>
      <p:ext uri="{BB962C8B-B14F-4D97-AF65-F5344CB8AC3E}">
        <p14:creationId xmlns:p14="http://schemas.microsoft.com/office/powerpoint/2010/main" val="897969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a:extLst>
              <a:ext uri="{FF2B5EF4-FFF2-40B4-BE49-F238E27FC236}">
                <a16:creationId xmlns:a16="http://schemas.microsoft.com/office/drawing/2014/main" id="{0385AE4C-2A99-D14E-750D-EDF9886C7165}"/>
              </a:ext>
            </a:extLst>
          </p:cNvPr>
          <p:cNvSpPr txBox="1">
            <a:spLocks/>
          </p:cNvSpPr>
          <p:nvPr/>
        </p:nvSpPr>
        <p:spPr>
          <a:xfrm>
            <a:off x="-1" y="679572"/>
            <a:ext cx="12129855" cy="557117"/>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ctr">
              <a:buNone/>
            </a:pPr>
            <a:r>
              <a:rPr lang="it-IT" sz="8000" dirty="0"/>
              <a:t>Chelsea Manning </a:t>
            </a:r>
          </a:p>
          <a:p>
            <a:endParaRPr lang="it-IT" dirty="0"/>
          </a:p>
        </p:txBody>
      </p:sp>
      <p:pic>
        <p:nvPicPr>
          <p:cNvPr id="3074" name="Picture 2">
            <a:extLst>
              <a:ext uri="{FF2B5EF4-FFF2-40B4-BE49-F238E27FC236}">
                <a16:creationId xmlns:a16="http://schemas.microsoft.com/office/drawing/2014/main" id="{CCB996E5-243C-7EAD-9950-1BE3285A06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4" y="1236689"/>
            <a:ext cx="4240514" cy="5596391"/>
          </a:xfrm>
          <a:prstGeom prst="rect">
            <a:avLst/>
          </a:prstGeom>
          <a:noFill/>
          <a:extLst>
            <a:ext uri="{909E8E84-426E-40DD-AFC4-6F175D3DCCD1}">
              <a14:hiddenFill xmlns:a14="http://schemas.microsoft.com/office/drawing/2010/main">
                <a:solidFill>
                  <a:srgbClr val="FFFFFF"/>
                </a:solidFill>
              </a14:hiddenFill>
            </a:ext>
          </a:extLst>
        </p:spPr>
      </p:pic>
      <p:sp>
        <p:nvSpPr>
          <p:cNvPr id="6" name="Segnaposto numero diapositiva 5">
            <a:extLst>
              <a:ext uri="{FF2B5EF4-FFF2-40B4-BE49-F238E27FC236}">
                <a16:creationId xmlns:a16="http://schemas.microsoft.com/office/drawing/2014/main" id="{74B31A51-C296-FA0E-D398-6A03047EFB1E}"/>
              </a:ext>
            </a:extLst>
          </p:cNvPr>
          <p:cNvSpPr>
            <a:spLocks noGrp="1"/>
          </p:cNvSpPr>
          <p:nvPr>
            <p:ph type="sldNum" sz="quarter" idx="12"/>
          </p:nvPr>
        </p:nvSpPr>
        <p:spPr/>
        <p:txBody>
          <a:bodyPr/>
          <a:lstStyle/>
          <a:p>
            <a:fld id="{D57F1E4F-1CFF-5643-939E-02111984F565}" type="slidenum">
              <a:rPr lang="en-US" smtClean="0"/>
              <a:t>10</a:t>
            </a:fld>
            <a:endParaRPr lang="en-US" dirty="0"/>
          </a:p>
        </p:txBody>
      </p:sp>
      <p:sp>
        <p:nvSpPr>
          <p:cNvPr id="2" name="Titolo 1">
            <a:extLst>
              <a:ext uri="{FF2B5EF4-FFF2-40B4-BE49-F238E27FC236}">
                <a16:creationId xmlns:a16="http://schemas.microsoft.com/office/drawing/2014/main" id="{0CD54E1B-32CE-181C-EF7F-FDF8C1BAE874}"/>
              </a:ext>
            </a:extLst>
          </p:cNvPr>
          <p:cNvSpPr>
            <a:spLocks noGrp="1"/>
          </p:cNvSpPr>
          <p:nvPr>
            <p:ph type="title"/>
          </p:nvPr>
        </p:nvSpPr>
        <p:spPr>
          <a:xfrm>
            <a:off x="-1" y="24920"/>
            <a:ext cx="12129855" cy="679572"/>
          </a:xfrm>
        </p:spPr>
        <p:txBody>
          <a:bodyPr/>
          <a:lstStyle/>
          <a:p>
            <a:pPr algn="ctr"/>
            <a:r>
              <a:rPr lang="it-IT" dirty="0"/>
              <a:t>Il whistleblower più famoso</a:t>
            </a:r>
            <a:br>
              <a:rPr lang="it-IT" dirty="0"/>
            </a:br>
            <a:endParaRPr lang="it-IT" dirty="0"/>
          </a:p>
        </p:txBody>
      </p:sp>
      <p:sp>
        <p:nvSpPr>
          <p:cNvPr id="10" name="CasellaDiTesto 9">
            <a:extLst>
              <a:ext uri="{FF2B5EF4-FFF2-40B4-BE49-F238E27FC236}">
                <a16:creationId xmlns:a16="http://schemas.microsoft.com/office/drawing/2014/main" id="{3C5F35FB-DCEC-7141-E736-050D2ECB7AE3}"/>
              </a:ext>
            </a:extLst>
          </p:cNvPr>
          <p:cNvSpPr txBox="1"/>
          <p:nvPr/>
        </p:nvSpPr>
        <p:spPr>
          <a:xfrm>
            <a:off x="4614972" y="1580909"/>
            <a:ext cx="7514882" cy="4832092"/>
          </a:xfrm>
          <a:prstGeom prst="rect">
            <a:avLst/>
          </a:prstGeom>
          <a:noFill/>
        </p:spPr>
        <p:txBody>
          <a:bodyPr wrap="square">
            <a:spAutoFit/>
          </a:bodyPr>
          <a:lstStyle/>
          <a:p>
            <a:pPr marL="285750" indent="-285750">
              <a:spcAft>
                <a:spcPts val="800"/>
              </a:spcAft>
              <a:buFont typeface="Wingdings" panose="05000000000000000000" pitchFamily="2" charset="2"/>
              <a:buChar char="Ø"/>
            </a:pPr>
            <a:r>
              <a:rPr lang="it-IT" dirty="0"/>
              <a:t>Chelsea Manning nel 2010, in servizio in Iraq come analista di intelligence rimase inorridito da un video che mostrava l’uccisione di 18 civili da parte di militari americani in una strada di Bagdad; lo mandò a </a:t>
            </a:r>
            <a:r>
              <a:rPr lang="it-IT" dirty="0" err="1"/>
              <a:t>Wikileaks</a:t>
            </a:r>
            <a:r>
              <a:rPr lang="it-IT" dirty="0"/>
              <a:t>.</a:t>
            </a:r>
          </a:p>
          <a:p>
            <a:pPr marL="285750" indent="-285750">
              <a:spcAft>
                <a:spcPts val="800"/>
              </a:spcAft>
              <a:buFont typeface="Wingdings" panose="05000000000000000000" pitchFamily="2" charset="2"/>
              <a:buChar char="Ø"/>
            </a:pPr>
            <a:r>
              <a:rPr lang="it-IT" dirty="0"/>
              <a:t>Il video mostra chiaramente che il primo gruppo di persone non sta facendo neppure caso ai due elicotteri che sorvolano la zona e che stanno per  mitragliarlo. </a:t>
            </a:r>
          </a:p>
          <a:p>
            <a:pPr marL="285750" indent="-285750">
              <a:spcAft>
                <a:spcPts val="800"/>
              </a:spcAft>
              <a:buFont typeface="Wingdings" panose="05000000000000000000" pitchFamily="2" charset="2"/>
              <a:buChar char="Ø"/>
            </a:pPr>
            <a:r>
              <a:rPr lang="it-IT" dirty="0"/>
              <a:t>Anche se il militare che chiede l’autorizzazione ad agire accenna alla presenza di armi, in realtà sul campo non ci sono che le telecamere di due reporter dell’agenzia di stampa britannica Reuters; uccisi anche loro. </a:t>
            </a:r>
          </a:p>
          <a:p>
            <a:pPr marL="285750" indent="-285750">
              <a:spcAft>
                <a:spcPts val="800"/>
              </a:spcAft>
              <a:buFont typeface="Wingdings" panose="05000000000000000000" pitchFamily="2" charset="2"/>
              <a:buChar char="Ø"/>
            </a:pPr>
            <a:r>
              <a:rPr lang="it-IT" dirty="0"/>
              <a:t>Insopportabile, dopo la prima mattanza, la sequenza successiva, in cui i militari mitragliano anche tre uomini che soccorrono l’unico iracheno non ancora colpito a morte; uno di loro scende da un veicolo in cui ci sono anche i suoi due bambini, che verranno gravemente feriti.</a:t>
            </a:r>
          </a:p>
        </p:txBody>
      </p:sp>
    </p:spTree>
    <p:extLst>
      <p:ext uri="{BB962C8B-B14F-4D97-AF65-F5344CB8AC3E}">
        <p14:creationId xmlns:p14="http://schemas.microsoft.com/office/powerpoint/2010/main" val="77058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508DFF2D-00DD-2378-CC09-D65D778ADEC2}"/>
              </a:ext>
            </a:extLst>
          </p:cNvPr>
          <p:cNvSpPr>
            <a:spLocks noGrp="1"/>
          </p:cNvSpPr>
          <p:nvPr>
            <p:ph type="sldNum" sz="quarter" idx="12"/>
          </p:nvPr>
        </p:nvSpPr>
        <p:spPr/>
        <p:txBody>
          <a:bodyPr/>
          <a:lstStyle/>
          <a:p>
            <a:fld id="{D57F1E4F-1CFF-5643-939E-02111984F565}" type="slidenum">
              <a:rPr lang="en-US" smtClean="0"/>
              <a:t>11</a:t>
            </a:fld>
            <a:endParaRPr lang="en-US" dirty="0"/>
          </a:p>
        </p:txBody>
      </p:sp>
      <p:sp>
        <p:nvSpPr>
          <p:cNvPr id="6" name="Titolo 1">
            <a:extLst>
              <a:ext uri="{FF2B5EF4-FFF2-40B4-BE49-F238E27FC236}">
                <a16:creationId xmlns:a16="http://schemas.microsoft.com/office/drawing/2014/main" id="{6BED0CDB-5D13-EBBD-5E3A-2E4AB9C5A932}"/>
              </a:ext>
            </a:extLst>
          </p:cNvPr>
          <p:cNvSpPr>
            <a:spLocks noGrp="1"/>
          </p:cNvSpPr>
          <p:nvPr>
            <p:ph type="title"/>
          </p:nvPr>
        </p:nvSpPr>
        <p:spPr>
          <a:xfrm>
            <a:off x="-71021" y="26661"/>
            <a:ext cx="12263021" cy="1036755"/>
          </a:xfrm>
        </p:spPr>
        <p:txBody>
          <a:bodyPr/>
          <a:lstStyle/>
          <a:p>
            <a:pPr algn="ctr"/>
            <a:r>
              <a:rPr lang="it-IT" sz="2000" b="1" dirty="0" err="1"/>
              <a:t>Collateral</a:t>
            </a:r>
            <a:r>
              <a:rPr lang="it-IT" sz="2000" b="1" dirty="0"/>
              <a:t> murder, 12 luglio 2007, Baghdad</a:t>
            </a:r>
            <a:br>
              <a:rPr lang="it-IT" sz="2000" dirty="0"/>
            </a:br>
            <a:r>
              <a:rPr lang="it-IT" sz="1800" dirty="0"/>
              <a:t>Dopo la diffusione di questo video, circa 15 mila morti civili, non segnalate </a:t>
            </a:r>
            <a:br>
              <a:rPr lang="it-IT" sz="1800" dirty="0"/>
            </a:br>
            <a:r>
              <a:rPr lang="it-IT" sz="1800" dirty="0"/>
              <a:t>in precedenza, sono state portate alla luce dai documenti di WikiLeaks</a:t>
            </a:r>
            <a:br>
              <a:rPr lang="it-IT" sz="1800" dirty="0"/>
            </a:br>
            <a:endParaRPr lang="it-IT" sz="1800" dirty="0"/>
          </a:p>
        </p:txBody>
      </p:sp>
      <p:pic>
        <p:nvPicPr>
          <p:cNvPr id="2" name="videoplayback">
            <a:hlinkClick r:id="" action="ppaction://media"/>
            <a:extLst>
              <a:ext uri="{FF2B5EF4-FFF2-40B4-BE49-F238E27FC236}">
                <a16:creationId xmlns:a16="http://schemas.microsoft.com/office/drawing/2014/main" id="{A971843C-5FEB-D7B3-566B-07A82571F8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21575" y="1128513"/>
            <a:ext cx="10148849" cy="5708728"/>
          </a:xfrm>
          <a:prstGeom prst="rect">
            <a:avLst/>
          </a:prstGeom>
        </p:spPr>
      </p:pic>
      <p:sp>
        <p:nvSpPr>
          <p:cNvPr id="3" name="CasellaDiTesto 2">
            <a:extLst>
              <a:ext uri="{FF2B5EF4-FFF2-40B4-BE49-F238E27FC236}">
                <a16:creationId xmlns:a16="http://schemas.microsoft.com/office/drawing/2014/main" id="{DEE8B6D7-9269-918E-CAD4-FB446DE51688}"/>
              </a:ext>
            </a:extLst>
          </p:cNvPr>
          <p:cNvSpPr txBox="1"/>
          <p:nvPr/>
        </p:nvSpPr>
        <p:spPr>
          <a:xfrm>
            <a:off x="2663301" y="6131074"/>
            <a:ext cx="248786" cy="369332"/>
          </a:xfrm>
          <a:prstGeom prst="rect">
            <a:avLst/>
          </a:prstGeom>
          <a:noFill/>
        </p:spPr>
        <p:txBody>
          <a:bodyPr wrap="none" rtlCol="0">
            <a:spAutoFit/>
          </a:bodyPr>
          <a:lstStyle/>
          <a:p>
            <a:r>
              <a:rPr lang="it-IT" dirty="0"/>
              <a:t>.</a:t>
            </a:r>
          </a:p>
        </p:txBody>
      </p:sp>
    </p:spTree>
    <p:extLst>
      <p:ext uri="{BB962C8B-B14F-4D97-AF65-F5344CB8AC3E}">
        <p14:creationId xmlns:p14="http://schemas.microsoft.com/office/powerpoint/2010/main" val="41719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7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2">
            <a:extLst>
              <a:ext uri="{FF2B5EF4-FFF2-40B4-BE49-F238E27FC236}">
                <a16:creationId xmlns:a16="http://schemas.microsoft.com/office/drawing/2014/main" id="{0CBC9010-63C3-C084-6EED-01B27FA03AB2}"/>
              </a:ext>
            </a:extLst>
          </p:cNvPr>
          <p:cNvSpPr>
            <a:spLocks noGrp="1"/>
          </p:cNvSpPr>
          <p:nvPr>
            <p:ph idx="1"/>
          </p:nvPr>
        </p:nvSpPr>
        <p:spPr>
          <a:xfrm>
            <a:off x="6193654" y="1569937"/>
            <a:ext cx="5713521" cy="2006268"/>
          </a:xfrm>
        </p:spPr>
        <p:txBody>
          <a:bodyPr>
            <a:noAutofit/>
          </a:bodyPr>
          <a:lstStyle/>
          <a:p>
            <a:pPr>
              <a:spcBef>
                <a:spcPts val="0"/>
              </a:spcBef>
              <a:spcAft>
                <a:spcPts val="600"/>
              </a:spcAft>
            </a:pPr>
            <a:r>
              <a:rPr lang="it-IT" sz="2400" dirty="0"/>
              <a:t>Afghanistan war logs</a:t>
            </a:r>
          </a:p>
          <a:p>
            <a:pPr>
              <a:spcBef>
                <a:spcPts val="0"/>
              </a:spcBef>
              <a:spcAft>
                <a:spcPts val="600"/>
              </a:spcAft>
            </a:pPr>
            <a:r>
              <a:rPr lang="it-IT" sz="2400" dirty="0"/>
              <a:t>Iraq War Logs</a:t>
            </a:r>
          </a:p>
          <a:p>
            <a:pPr>
              <a:spcBef>
                <a:spcPts val="0"/>
              </a:spcBef>
              <a:spcAft>
                <a:spcPts val="600"/>
              </a:spcAft>
            </a:pPr>
            <a:r>
              <a:rPr lang="it-IT" sz="2400" dirty="0" err="1"/>
              <a:t>cablegate</a:t>
            </a:r>
            <a:r>
              <a:rPr lang="it-IT" sz="2400" dirty="0"/>
              <a:t> 2010</a:t>
            </a:r>
          </a:p>
          <a:p>
            <a:pPr>
              <a:spcBef>
                <a:spcPts val="0"/>
              </a:spcBef>
              <a:spcAft>
                <a:spcPts val="600"/>
              </a:spcAft>
            </a:pPr>
            <a:r>
              <a:rPr lang="it-IT" sz="2400" dirty="0"/>
              <a:t>bombardamenti nello Yemen, </a:t>
            </a:r>
          </a:p>
          <a:p>
            <a:pPr>
              <a:spcBef>
                <a:spcPts val="0"/>
              </a:spcBef>
              <a:spcAft>
                <a:spcPts val="600"/>
              </a:spcAft>
            </a:pPr>
            <a:r>
              <a:rPr lang="it-IT" sz="2400" dirty="0"/>
              <a:t>corruzione nel mondo arabo, </a:t>
            </a:r>
          </a:p>
          <a:p>
            <a:pPr>
              <a:spcBef>
                <a:spcPts val="0"/>
              </a:spcBef>
              <a:spcAft>
                <a:spcPts val="600"/>
              </a:spcAft>
            </a:pPr>
            <a:r>
              <a:rPr lang="it-IT" sz="2400" dirty="0"/>
              <a:t>esecuzioni da parte della polizia keniota</a:t>
            </a:r>
          </a:p>
          <a:p>
            <a:pPr>
              <a:spcBef>
                <a:spcPts val="0"/>
              </a:spcBef>
              <a:spcAft>
                <a:spcPts val="600"/>
              </a:spcAft>
            </a:pPr>
            <a:r>
              <a:rPr lang="it-IT" sz="2400" dirty="0"/>
              <a:t>rivolta tibetana in Cina (2008)</a:t>
            </a:r>
          </a:p>
          <a:p>
            <a:pPr>
              <a:spcBef>
                <a:spcPts val="0"/>
              </a:spcBef>
              <a:spcAft>
                <a:spcPts val="600"/>
              </a:spcAft>
            </a:pPr>
            <a:r>
              <a:rPr lang="it-IT" sz="2400" dirty="0"/>
              <a:t>scandalo petrolifero in Perù </a:t>
            </a:r>
          </a:p>
          <a:p>
            <a:pPr>
              <a:spcBef>
                <a:spcPts val="0"/>
              </a:spcBef>
              <a:spcAft>
                <a:spcPts val="600"/>
              </a:spcAft>
            </a:pPr>
            <a:r>
              <a:rPr lang="it-IT" sz="2400" dirty="0"/>
              <a:t>tentato golpe in Turchia nel 2016</a:t>
            </a:r>
          </a:p>
          <a:p>
            <a:pPr>
              <a:spcBef>
                <a:spcPts val="0"/>
              </a:spcBef>
              <a:spcAft>
                <a:spcPts val="600"/>
              </a:spcAft>
            </a:pPr>
            <a:r>
              <a:rPr lang="it-IT" sz="2400" dirty="0"/>
              <a:t>Spionaggio contro l’ONU </a:t>
            </a:r>
          </a:p>
          <a:p>
            <a:pPr>
              <a:spcBef>
                <a:spcPts val="0"/>
              </a:spcBef>
              <a:spcAft>
                <a:spcPts val="600"/>
              </a:spcAft>
            </a:pPr>
            <a:r>
              <a:rPr lang="it-IT" sz="1600" dirty="0"/>
              <a:t>……..</a:t>
            </a:r>
          </a:p>
        </p:txBody>
      </p:sp>
      <p:sp>
        <p:nvSpPr>
          <p:cNvPr id="10" name="Titolo 1">
            <a:extLst>
              <a:ext uri="{FF2B5EF4-FFF2-40B4-BE49-F238E27FC236}">
                <a16:creationId xmlns:a16="http://schemas.microsoft.com/office/drawing/2014/main" id="{7AB4EBA6-BB9F-A948-C9D9-394E170E06C2}"/>
              </a:ext>
            </a:extLst>
          </p:cNvPr>
          <p:cNvSpPr txBox="1">
            <a:spLocks/>
          </p:cNvSpPr>
          <p:nvPr/>
        </p:nvSpPr>
        <p:spPr>
          <a:xfrm>
            <a:off x="0" y="90744"/>
            <a:ext cx="12116539" cy="685049"/>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dirty="0"/>
              <a:t>Altri scoop di WikiLeaks</a:t>
            </a:r>
          </a:p>
        </p:txBody>
      </p:sp>
      <p:sp>
        <p:nvSpPr>
          <p:cNvPr id="11" name="Segnaposto numero diapositiva 10">
            <a:extLst>
              <a:ext uri="{FF2B5EF4-FFF2-40B4-BE49-F238E27FC236}">
                <a16:creationId xmlns:a16="http://schemas.microsoft.com/office/drawing/2014/main" id="{D3896D1B-2B7C-0329-A748-9B21DCBE6455}"/>
              </a:ext>
            </a:extLst>
          </p:cNvPr>
          <p:cNvSpPr>
            <a:spLocks noGrp="1"/>
          </p:cNvSpPr>
          <p:nvPr>
            <p:ph type="sldNum" sz="quarter" idx="12"/>
          </p:nvPr>
        </p:nvSpPr>
        <p:spPr/>
        <p:txBody>
          <a:bodyPr/>
          <a:lstStyle/>
          <a:p>
            <a:fld id="{D57F1E4F-1CFF-5643-939E-02111984F565}" type="slidenum">
              <a:rPr lang="en-US" smtClean="0"/>
              <a:t>12</a:t>
            </a:fld>
            <a:endParaRPr lang="en-US" dirty="0"/>
          </a:p>
        </p:txBody>
      </p:sp>
      <p:pic>
        <p:nvPicPr>
          <p:cNvPr id="9" name="Immagine 8">
            <a:extLst>
              <a:ext uri="{FF2B5EF4-FFF2-40B4-BE49-F238E27FC236}">
                <a16:creationId xmlns:a16="http://schemas.microsoft.com/office/drawing/2014/main" id="{00B4E2AD-4ECF-BCAB-ABE8-59F0AD6E71E9}"/>
              </a:ext>
            </a:extLst>
          </p:cNvPr>
          <p:cNvPicPr>
            <a:picLocks noChangeAspect="1"/>
          </p:cNvPicPr>
          <p:nvPr/>
        </p:nvPicPr>
        <p:blipFill>
          <a:blip r:embed="rId2"/>
          <a:stretch>
            <a:fillRect/>
          </a:stretch>
        </p:blipFill>
        <p:spPr>
          <a:xfrm>
            <a:off x="79899" y="1569937"/>
            <a:ext cx="5822185" cy="4657748"/>
          </a:xfrm>
          <a:prstGeom prst="rect">
            <a:avLst/>
          </a:prstGeom>
        </p:spPr>
      </p:pic>
    </p:spTree>
    <p:extLst>
      <p:ext uri="{BB962C8B-B14F-4D97-AF65-F5344CB8AC3E}">
        <p14:creationId xmlns:p14="http://schemas.microsoft.com/office/powerpoint/2010/main" val="940711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2">
            <a:extLst>
              <a:ext uri="{FF2B5EF4-FFF2-40B4-BE49-F238E27FC236}">
                <a16:creationId xmlns:a16="http://schemas.microsoft.com/office/drawing/2014/main" id="{0CBC9010-63C3-C084-6EED-01B27FA03AB2}"/>
              </a:ext>
            </a:extLst>
          </p:cNvPr>
          <p:cNvSpPr>
            <a:spLocks noGrp="1"/>
          </p:cNvSpPr>
          <p:nvPr>
            <p:ph idx="1"/>
          </p:nvPr>
        </p:nvSpPr>
        <p:spPr>
          <a:xfrm>
            <a:off x="2965141" y="1413769"/>
            <a:ext cx="8991599" cy="2015231"/>
          </a:xfrm>
        </p:spPr>
        <p:txBody>
          <a:bodyPr>
            <a:noAutofit/>
          </a:bodyPr>
          <a:lstStyle/>
          <a:p>
            <a:pPr indent="180340">
              <a:spcBef>
                <a:spcPts val="1200"/>
              </a:spcBef>
            </a:pPr>
            <a:r>
              <a:rPr lang="it-IT" dirty="0">
                <a:effectLst/>
                <a:latin typeface="Calibri" panose="020F0502020204030204" pitchFamily="34" charset="0"/>
                <a:ea typeface="Calibri" panose="020F0502020204030204" pitchFamily="34" charset="0"/>
                <a:cs typeface="Times New Roman" panose="02020603050405020304" pitchFamily="18" charset="0"/>
              </a:rPr>
              <a:t>Rivelate mail della Bayer che voleva commercializzare un pericoloso insetticida.</a:t>
            </a:r>
          </a:p>
          <a:p>
            <a:pPr indent="180340">
              <a:spcBef>
                <a:spcPts val="1200"/>
              </a:spcBef>
            </a:pPr>
            <a:r>
              <a:rPr lang="it-IT" dirty="0">
                <a:effectLst/>
                <a:latin typeface="Calibri" panose="020F0502020204030204" pitchFamily="34" charset="0"/>
                <a:ea typeface="Calibri" panose="020F0502020204030204" pitchFamily="34" charset="0"/>
                <a:cs typeface="Times New Roman" panose="02020603050405020304" pitchFamily="18" charset="0"/>
              </a:rPr>
              <a:t>Rivelate mail della Monsanto che, fraudolentemente, voleva, fare entrare in Europa vegetali geneticamente modificati.  </a:t>
            </a:r>
          </a:p>
          <a:p>
            <a:pPr indent="180340">
              <a:spcBef>
                <a:spcPts val="1200"/>
              </a:spcBef>
            </a:pPr>
            <a:r>
              <a:rPr lang="it-IT" dirty="0">
                <a:effectLst/>
                <a:latin typeface="Calibri" panose="020F0502020204030204" pitchFamily="34" charset="0"/>
                <a:ea typeface="Calibri" panose="020F0502020204030204" pitchFamily="34" charset="0"/>
                <a:cs typeface="Times New Roman" panose="02020603050405020304" pitchFamily="18" charset="0"/>
              </a:rPr>
              <a:t>Rivelato cablogramma dell’ambasciata Usa in Francia che chiedeva al Governo Usa di “punire” gli stati europei che si oppongono al mais geneticamente modificato.</a:t>
            </a:r>
          </a:p>
          <a:p>
            <a:pPr indent="180340">
              <a:spcBef>
                <a:spcPts val="1200"/>
              </a:spcBef>
            </a:pPr>
            <a:r>
              <a:rPr lang="it-IT" dirty="0">
                <a:effectLst/>
                <a:latin typeface="Calibri" panose="020F0502020204030204" pitchFamily="34" charset="0"/>
                <a:ea typeface="Calibri" panose="020F0502020204030204" pitchFamily="34" charset="0"/>
                <a:cs typeface="Times New Roman" panose="02020603050405020304" pitchFamily="18" charset="0"/>
              </a:rPr>
              <a:t>Rivelato come la CIA e la NSA possono leggere i dati che conserviamo nei nostri cellulari, se non adoperiamo contromisure.</a:t>
            </a:r>
          </a:p>
          <a:p>
            <a:pPr indent="180340">
              <a:spcBef>
                <a:spcPts val="1200"/>
              </a:spcBef>
            </a:pPr>
            <a:r>
              <a:rPr lang="it-IT" dirty="0">
                <a:effectLst/>
                <a:latin typeface="Calibri" panose="020F0502020204030204" pitchFamily="34" charset="0"/>
                <a:ea typeface="Calibri" panose="020F0502020204030204" pitchFamily="34" charset="0"/>
                <a:cs typeface="Times New Roman" panose="02020603050405020304" pitchFamily="18" charset="0"/>
              </a:rPr>
              <a:t>Rivelato come il governo russo spia i telefonini dei propri cittadini</a:t>
            </a:r>
          </a:p>
          <a:p>
            <a:pPr indent="180340">
              <a:spcBef>
                <a:spcPts val="1200"/>
              </a:spcBef>
            </a:pPr>
            <a:r>
              <a:rPr lang="it-IT" dirty="0">
                <a:effectLst/>
                <a:latin typeface="Calibri" panose="020F0502020204030204" pitchFamily="34" charset="0"/>
                <a:ea typeface="Calibri" panose="020F0502020204030204" pitchFamily="34" charset="0"/>
                <a:cs typeface="Times New Roman" panose="02020603050405020304" pitchFamily="18" charset="0"/>
              </a:rPr>
              <a:t>Documentati i tentativi degli USA per “venderci” le loro guerre con falsi pretesti.</a:t>
            </a:r>
          </a:p>
          <a:p>
            <a:pPr indent="180340">
              <a:spcBef>
                <a:spcPts val="1200"/>
              </a:spcBef>
            </a:pPr>
            <a:r>
              <a:rPr lang="it-IT" dirty="0">
                <a:effectLst/>
                <a:latin typeface="Calibri" panose="020F0502020204030204" pitchFamily="34" charset="0"/>
                <a:ea typeface="Calibri" panose="020F0502020204030204" pitchFamily="34" charset="0"/>
                <a:cs typeface="Times New Roman" panose="02020603050405020304" pitchFamily="18" charset="0"/>
              </a:rPr>
              <a:t>Rivelata </a:t>
            </a:r>
            <a:r>
              <a:rPr lang="it-IT" dirty="0">
                <a:latin typeface="Calibri" panose="020F0502020204030204" pitchFamily="34" charset="0"/>
                <a:ea typeface="Calibri" panose="020F0502020204030204" pitchFamily="34" charset="0"/>
                <a:cs typeface="Times New Roman" panose="02020603050405020304" pitchFamily="18" charset="0"/>
              </a:rPr>
              <a:t>dalle </a:t>
            </a:r>
            <a:r>
              <a:rPr lang="it-IT" dirty="0">
                <a:effectLst/>
                <a:latin typeface="Calibri" panose="020F0502020204030204" pitchFamily="34" charset="0"/>
                <a:ea typeface="Calibri" panose="020F0502020204030204" pitchFamily="34" charset="0"/>
                <a:cs typeface="Times New Roman" panose="02020603050405020304" pitchFamily="18" charset="0"/>
              </a:rPr>
              <a:t>mail di Hillary Clinton, allora Segretario di Stato, che la guerra alla Libia non è stata fatta per “salvare” il popolo libico da un crudele dittatore bensì per impedire che Gheddafi sostituisse il dollaro con una moneta pan-africana per le vendite di petrolio.</a:t>
            </a:r>
          </a:p>
        </p:txBody>
      </p:sp>
      <p:sp>
        <p:nvSpPr>
          <p:cNvPr id="10" name="Titolo 1">
            <a:extLst>
              <a:ext uri="{FF2B5EF4-FFF2-40B4-BE49-F238E27FC236}">
                <a16:creationId xmlns:a16="http://schemas.microsoft.com/office/drawing/2014/main" id="{7AB4EBA6-BB9F-A948-C9D9-394E170E06C2}"/>
              </a:ext>
            </a:extLst>
          </p:cNvPr>
          <p:cNvSpPr txBox="1">
            <a:spLocks/>
          </p:cNvSpPr>
          <p:nvPr/>
        </p:nvSpPr>
        <p:spPr>
          <a:xfrm>
            <a:off x="0" y="0"/>
            <a:ext cx="12116539" cy="685049"/>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3600" dirty="0" err="1"/>
              <a:t>Wikileaks</a:t>
            </a:r>
            <a:r>
              <a:rPr lang="it-IT" sz="3600" dirty="0"/>
              <a:t> ha anche salvaguardato</a:t>
            </a:r>
          </a:p>
          <a:p>
            <a:pPr algn="ctr"/>
            <a:r>
              <a:rPr lang="it-IT" sz="3600" dirty="0"/>
              <a:t> i nostri diritti</a:t>
            </a:r>
          </a:p>
        </p:txBody>
      </p:sp>
      <p:sp>
        <p:nvSpPr>
          <p:cNvPr id="11" name="Segnaposto numero diapositiva 10">
            <a:extLst>
              <a:ext uri="{FF2B5EF4-FFF2-40B4-BE49-F238E27FC236}">
                <a16:creationId xmlns:a16="http://schemas.microsoft.com/office/drawing/2014/main" id="{D3896D1B-2B7C-0329-A748-9B21DCBE6455}"/>
              </a:ext>
            </a:extLst>
          </p:cNvPr>
          <p:cNvSpPr>
            <a:spLocks noGrp="1"/>
          </p:cNvSpPr>
          <p:nvPr>
            <p:ph type="sldNum" sz="quarter" idx="12"/>
          </p:nvPr>
        </p:nvSpPr>
        <p:spPr/>
        <p:txBody>
          <a:bodyPr/>
          <a:lstStyle/>
          <a:p>
            <a:fld id="{D57F1E4F-1CFF-5643-939E-02111984F565}" type="slidenum">
              <a:rPr lang="en-US" smtClean="0"/>
              <a:t>13</a:t>
            </a:fld>
            <a:endParaRPr lang="en-US" dirty="0"/>
          </a:p>
        </p:txBody>
      </p:sp>
      <p:pic>
        <p:nvPicPr>
          <p:cNvPr id="2" name="Immagine 1">
            <a:extLst>
              <a:ext uri="{FF2B5EF4-FFF2-40B4-BE49-F238E27FC236}">
                <a16:creationId xmlns:a16="http://schemas.microsoft.com/office/drawing/2014/main" id="{0741A545-6F24-CE7A-4AB0-58BDE621C518}"/>
              </a:ext>
            </a:extLst>
          </p:cNvPr>
          <p:cNvPicPr>
            <a:picLocks noChangeAspect="1"/>
          </p:cNvPicPr>
          <p:nvPr/>
        </p:nvPicPr>
        <p:blipFill>
          <a:blip r:embed="rId2"/>
          <a:stretch>
            <a:fillRect/>
          </a:stretch>
        </p:blipFill>
        <p:spPr>
          <a:xfrm>
            <a:off x="75461" y="657256"/>
            <a:ext cx="2685494" cy="6200744"/>
          </a:xfrm>
          <a:prstGeom prst="rect">
            <a:avLst/>
          </a:prstGeom>
        </p:spPr>
      </p:pic>
    </p:spTree>
    <p:extLst>
      <p:ext uri="{BB962C8B-B14F-4D97-AF65-F5344CB8AC3E}">
        <p14:creationId xmlns:p14="http://schemas.microsoft.com/office/powerpoint/2010/main" val="1670494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9E3720-59AA-1CCA-C2CF-B07EBCD4B149}"/>
              </a:ext>
            </a:extLst>
          </p:cNvPr>
          <p:cNvSpPr>
            <a:spLocks noGrp="1"/>
          </p:cNvSpPr>
          <p:nvPr>
            <p:ph type="title"/>
          </p:nvPr>
        </p:nvSpPr>
        <p:spPr>
          <a:xfrm>
            <a:off x="645130" y="390575"/>
            <a:ext cx="9404723" cy="767687"/>
          </a:xfrm>
        </p:spPr>
        <p:txBody>
          <a:bodyPr/>
          <a:lstStyle/>
          <a:p>
            <a:r>
              <a:rPr lang="it-IT" dirty="0"/>
              <a:t>La risposta dell’Occidente</a:t>
            </a:r>
          </a:p>
        </p:txBody>
      </p:sp>
      <p:sp>
        <p:nvSpPr>
          <p:cNvPr id="3" name="Segnaposto contenuto 2">
            <a:extLst>
              <a:ext uri="{FF2B5EF4-FFF2-40B4-BE49-F238E27FC236}">
                <a16:creationId xmlns:a16="http://schemas.microsoft.com/office/drawing/2014/main" id="{A941E2A7-ED53-E460-6F36-DBFDF9383A17}"/>
              </a:ext>
            </a:extLst>
          </p:cNvPr>
          <p:cNvSpPr>
            <a:spLocks noGrp="1"/>
          </p:cNvSpPr>
          <p:nvPr>
            <p:ph idx="1"/>
          </p:nvPr>
        </p:nvSpPr>
        <p:spPr>
          <a:xfrm>
            <a:off x="7850860" y="1500236"/>
            <a:ext cx="3222925" cy="3966845"/>
          </a:xfrm>
        </p:spPr>
        <p:txBody>
          <a:bodyPr>
            <a:normAutofit fontScale="92500"/>
          </a:bodyPr>
          <a:lstStyle/>
          <a:p>
            <a:pPr marL="0" indent="0">
              <a:buNone/>
            </a:pPr>
            <a:r>
              <a:rPr lang="it-IT" sz="3200" dirty="0"/>
              <a:t>Uccisione di informatori Usa in Afghanistan e funzionari CIA in Grecia e Medio oriente: </a:t>
            </a:r>
            <a:r>
              <a:rPr lang="it-IT" sz="3200" b="1" dirty="0"/>
              <a:t>«Colpa di </a:t>
            </a:r>
            <a:r>
              <a:rPr lang="it-IT" sz="3200" b="1" dirty="0" err="1"/>
              <a:t>Wikileaks</a:t>
            </a:r>
            <a:r>
              <a:rPr lang="it-IT" sz="3200" b="1" dirty="0"/>
              <a:t> e di </a:t>
            </a:r>
            <a:r>
              <a:rPr lang="it-IT" sz="3200" b="1" dirty="0" err="1"/>
              <a:t>Assange</a:t>
            </a:r>
            <a:r>
              <a:rPr lang="it-IT" sz="3200" b="1" dirty="0"/>
              <a:t>»</a:t>
            </a:r>
          </a:p>
          <a:p>
            <a:endParaRPr lang="it-IT" dirty="0"/>
          </a:p>
        </p:txBody>
      </p:sp>
      <p:pic>
        <p:nvPicPr>
          <p:cNvPr id="5" name="Immagine 4">
            <a:extLst>
              <a:ext uri="{FF2B5EF4-FFF2-40B4-BE49-F238E27FC236}">
                <a16:creationId xmlns:a16="http://schemas.microsoft.com/office/drawing/2014/main" id="{49FB92B3-32D5-E740-658A-FE5530D04E34}"/>
              </a:ext>
            </a:extLst>
          </p:cNvPr>
          <p:cNvPicPr>
            <a:picLocks noChangeAspect="1"/>
          </p:cNvPicPr>
          <p:nvPr/>
        </p:nvPicPr>
        <p:blipFill>
          <a:blip r:embed="rId2"/>
          <a:stretch>
            <a:fillRect/>
          </a:stretch>
        </p:blipFill>
        <p:spPr>
          <a:xfrm>
            <a:off x="273718" y="1390918"/>
            <a:ext cx="7205730" cy="4076163"/>
          </a:xfrm>
          <a:prstGeom prst="rect">
            <a:avLst/>
          </a:prstGeom>
        </p:spPr>
      </p:pic>
      <p:sp>
        <p:nvSpPr>
          <p:cNvPr id="6" name="Titolo 1">
            <a:extLst>
              <a:ext uri="{FF2B5EF4-FFF2-40B4-BE49-F238E27FC236}">
                <a16:creationId xmlns:a16="http://schemas.microsoft.com/office/drawing/2014/main" id="{44F216C7-C3BD-F322-D25E-473D5E2B9F75}"/>
              </a:ext>
            </a:extLst>
          </p:cNvPr>
          <p:cNvSpPr txBox="1">
            <a:spLocks/>
          </p:cNvSpPr>
          <p:nvPr/>
        </p:nvSpPr>
        <p:spPr>
          <a:xfrm>
            <a:off x="0" y="5732015"/>
            <a:ext cx="12192000" cy="735409"/>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4000" dirty="0"/>
              <a:t>Campagna di </a:t>
            </a:r>
            <a:r>
              <a:rPr lang="it-IT" sz="4000" b="1" dirty="0"/>
              <a:t>diffamazione</a:t>
            </a:r>
            <a:r>
              <a:rPr lang="it-IT" sz="4000" dirty="0"/>
              <a:t>: accusa di </a:t>
            </a:r>
            <a:r>
              <a:rPr lang="it-IT" sz="4000" b="1" dirty="0"/>
              <a:t>stupro</a:t>
            </a:r>
          </a:p>
        </p:txBody>
      </p:sp>
      <p:sp>
        <p:nvSpPr>
          <p:cNvPr id="7" name="Segnaposto numero diapositiva 6">
            <a:extLst>
              <a:ext uri="{FF2B5EF4-FFF2-40B4-BE49-F238E27FC236}">
                <a16:creationId xmlns:a16="http://schemas.microsoft.com/office/drawing/2014/main" id="{D727736D-2806-1EF2-2E44-73F23A9C450A}"/>
              </a:ext>
            </a:extLst>
          </p:cNvPr>
          <p:cNvSpPr>
            <a:spLocks noGrp="1"/>
          </p:cNvSpPr>
          <p:nvPr>
            <p:ph type="sldNum" sz="quarter" idx="12"/>
          </p:nvPr>
        </p:nvSpPr>
        <p:spPr/>
        <p:txBody>
          <a:bodyPr/>
          <a:lstStyle/>
          <a:p>
            <a:fld id="{D57F1E4F-1CFF-5643-939E-02111984F565}" type="slidenum">
              <a:rPr lang="en-US" smtClean="0"/>
              <a:t>14</a:t>
            </a:fld>
            <a:endParaRPr lang="en-US" dirty="0"/>
          </a:p>
        </p:txBody>
      </p:sp>
    </p:spTree>
    <p:extLst>
      <p:ext uri="{BB962C8B-B14F-4D97-AF65-F5344CB8AC3E}">
        <p14:creationId xmlns:p14="http://schemas.microsoft.com/office/powerpoint/2010/main" val="2119794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F8DCD0-43E7-744C-2148-63D6163CB21E}"/>
              </a:ext>
            </a:extLst>
          </p:cNvPr>
          <p:cNvSpPr>
            <a:spLocks noGrp="1"/>
          </p:cNvSpPr>
          <p:nvPr>
            <p:ph type="title"/>
          </p:nvPr>
        </p:nvSpPr>
        <p:spPr>
          <a:xfrm>
            <a:off x="0" y="180382"/>
            <a:ext cx="12191999" cy="733630"/>
          </a:xfrm>
        </p:spPr>
        <p:txBody>
          <a:bodyPr/>
          <a:lstStyle/>
          <a:p>
            <a:r>
              <a:rPr lang="it-IT" dirty="0"/>
              <a:t>«</a:t>
            </a:r>
            <a:r>
              <a:rPr lang="it-IT" dirty="0" err="1"/>
              <a:t>Assange</a:t>
            </a:r>
            <a:r>
              <a:rPr lang="it-IT" dirty="0"/>
              <a:t> è pericoloso per la «sicurezza»</a:t>
            </a:r>
          </a:p>
        </p:txBody>
      </p:sp>
      <p:pic>
        <p:nvPicPr>
          <p:cNvPr id="7" name="Immagine 6">
            <a:extLst>
              <a:ext uri="{FF2B5EF4-FFF2-40B4-BE49-F238E27FC236}">
                <a16:creationId xmlns:a16="http://schemas.microsoft.com/office/drawing/2014/main" id="{F4A31199-CF0B-2AEC-E3E2-E7A9BD607B3D}"/>
              </a:ext>
            </a:extLst>
          </p:cNvPr>
          <p:cNvPicPr>
            <a:picLocks noChangeAspect="1"/>
          </p:cNvPicPr>
          <p:nvPr/>
        </p:nvPicPr>
        <p:blipFill>
          <a:blip r:embed="rId2"/>
          <a:stretch>
            <a:fillRect/>
          </a:stretch>
        </p:blipFill>
        <p:spPr>
          <a:xfrm>
            <a:off x="0" y="5431150"/>
            <a:ext cx="7664221" cy="1426850"/>
          </a:xfrm>
          <a:prstGeom prst="rect">
            <a:avLst/>
          </a:prstGeom>
        </p:spPr>
      </p:pic>
      <p:sp>
        <p:nvSpPr>
          <p:cNvPr id="8" name="Segnaposto numero diapositiva 7">
            <a:extLst>
              <a:ext uri="{FF2B5EF4-FFF2-40B4-BE49-F238E27FC236}">
                <a16:creationId xmlns:a16="http://schemas.microsoft.com/office/drawing/2014/main" id="{85F0773A-DF91-4B44-F9F0-D0969FE7053C}"/>
              </a:ext>
            </a:extLst>
          </p:cNvPr>
          <p:cNvSpPr>
            <a:spLocks noGrp="1"/>
          </p:cNvSpPr>
          <p:nvPr>
            <p:ph type="sldNum" sz="quarter" idx="12"/>
          </p:nvPr>
        </p:nvSpPr>
        <p:spPr/>
        <p:txBody>
          <a:bodyPr/>
          <a:lstStyle/>
          <a:p>
            <a:fld id="{D57F1E4F-1CFF-5643-939E-02111984F565}" type="slidenum">
              <a:rPr lang="en-US" smtClean="0"/>
              <a:t>15</a:t>
            </a:fld>
            <a:endParaRPr lang="en-US" dirty="0"/>
          </a:p>
        </p:txBody>
      </p:sp>
      <p:pic>
        <p:nvPicPr>
          <p:cNvPr id="4" name="Immagine 3">
            <a:extLst>
              <a:ext uri="{FF2B5EF4-FFF2-40B4-BE49-F238E27FC236}">
                <a16:creationId xmlns:a16="http://schemas.microsoft.com/office/drawing/2014/main" id="{42488BFA-E95D-C2C7-8021-E8CA677B1C93}"/>
              </a:ext>
            </a:extLst>
          </p:cNvPr>
          <p:cNvPicPr>
            <a:picLocks noChangeAspect="1"/>
          </p:cNvPicPr>
          <p:nvPr/>
        </p:nvPicPr>
        <p:blipFill>
          <a:blip r:embed="rId3"/>
          <a:stretch>
            <a:fillRect/>
          </a:stretch>
        </p:blipFill>
        <p:spPr>
          <a:xfrm>
            <a:off x="3769964" y="1127148"/>
            <a:ext cx="8421343" cy="969288"/>
          </a:xfrm>
          <a:prstGeom prst="rect">
            <a:avLst/>
          </a:prstGeom>
        </p:spPr>
      </p:pic>
      <p:pic>
        <p:nvPicPr>
          <p:cNvPr id="6" name="Immagine 5">
            <a:extLst>
              <a:ext uri="{FF2B5EF4-FFF2-40B4-BE49-F238E27FC236}">
                <a16:creationId xmlns:a16="http://schemas.microsoft.com/office/drawing/2014/main" id="{CD622294-41A8-7194-C55E-98905D225330}"/>
              </a:ext>
            </a:extLst>
          </p:cNvPr>
          <p:cNvPicPr>
            <a:picLocks noChangeAspect="1"/>
          </p:cNvPicPr>
          <p:nvPr/>
        </p:nvPicPr>
        <p:blipFill>
          <a:blip r:embed="rId4"/>
          <a:stretch>
            <a:fillRect/>
          </a:stretch>
        </p:blipFill>
        <p:spPr>
          <a:xfrm>
            <a:off x="0" y="2266704"/>
            <a:ext cx="7586837" cy="1463965"/>
          </a:xfrm>
          <a:prstGeom prst="rect">
            <a:avLst/>
          </a:prstGeom>
        </p:spPr>
      </p:pic>
      <p:sp>
        <p:nvSpPr>
          <p:cNvPr id="11" name="CasellaDiTesto 10">
            <a:extLst>
              <a:ext uri="{FF2B5EF4-FFF2-40B4-BE49-F238E27FC236}">
                <a16:creationId xmlns:a16="http://schemas.microsoft.com/office/drawing/2014/main" id="{2F024070-7A93-254A-7CFD-ECC9DA2D0990}"/>
              </a:ext>
            </a:extLst>
          </p:cNvPr>
          <p:cNvSpPr txBox="1"/>
          <p:nvPr/>
        </p:nvSpPr>
        <p:spPr>
          <a:xfrm>
            <a:off x="2628390" y="3894575"/>
            <a:ext cx="9625063" cy="1323439"/>
          </a:xfrm>
          <a:prstGeom prst="rect">
            <a:avLst/>
          </a:prstGeom>
          <a:noFill/>
        </p:spPr>
        <p:txBody>
          <a:bodyPr wrap="square">
            <a:spAutoFit/>
          </a:bodyPr>
          <a:lstStyle/>
          <a:p>
            <a:r>
              <a:rPr lang="it-IT" sz="4000" dirty="0">
                <a:highlight>
                  <a:srgbClr val="000000"/>
                </a:highlight>
              </a:rPr>
              <a:t>«…potrebbe avere portato Trump alla Casa Bianca»</a:t>
            </a:r>
          </a:p>
        </p:txBody>
      </p:sp>
    </p:spTree>
    <p:extLst>
      <p:ext uri="{BB962C8B-B14F-4D97-AF65-F5344CB8AC3E}">
        <p14:creationId xmlns:p14="http://schemas.microsoft.com/office/powerpoint/2010/main" val="2228326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4B723C9-BD88-F30A-A9CB-0A2664B62F66}"/>
              </a:ext>
            </a:extLst>
          </p:cNvPr>
          <p:cNvSpPr>
            <a:spLocks noGrp="1"/>
          </p:cNvSpPr>
          <p:nvPr>
            <p:ph idx="1"/>
          </p:nvPr>
        </p:nvSpPr>
        <p:spPr>
          <a:xfrm>
            <a:off x="5856301" y="1899429"/>
            <a:ext cx="6406720" cy="4195481"/>
          </a:xfrm>
        </p:spPr>
        <p:txBody>
          <a:bodyPr>
            <a:normAutofit fontScale="25000" lnSpcReduction="20000"/>
          </a:bodyPr>
          <a:lstStyle/>
          <a:p>
            <a:r>
              <a:rPr lang="it-IT" sz="12000" dirty="0"/>
              <a:t>Dal 2012 al 2019: costretto a rifugiarsi nell’ambasciata dell'Ecuador a Londra</a:t>
            </a:r>
          </a:p>
          <a:p>
            <a:r>
              <a:rPr lang="it-IT" sz="12000" dirty="0"/>
              <a:t>11 aprile 2019: arrestato per spionaggio e rinchiuso in una cella di 2x3 metri</a:t>
            </a:r>
          </a:p>
          <a:p>
            <a:r>
              <a:rPr lang="it-IT" sz="12000" dirty="0"/>
              <a:t>21 Aprile 2022: estradizione verso gli USA per «spionaggio»: rischia una condanna a </a:t>
            </a:r>
            <a:r>
              <a:rPr lang="it-IT" sz="12000" b="1" dirty="0"/>
              <a:t>175 anni</a:t>
            </a:r>
          </a:p>
          <a:p>
            <a:endParaRPr lang="it-IT" sz="2400" dirty="0"/>
          </a:p>
        </p:txBody>
      </p:sp>
      <p:sp>
        <p:nvSpPr>
          <p:cNvPr id="6" name="Segnaposto numero diapositiva 5">
            <a:extLst>
              <a:ext uri="{FF2B5EF4-FFF2-40B4-BE49-F238E27FC236}">
                <a16:creationId xmlns:a16="http://schemas.microsoft.com/office/drawing/2014/main" id="{A9F1FFAB-684F-67A4-A0F2-298072D11E93}"/>
              </a:ext>
            </a:extLst>
          </p:cNvPr>
          <p:cNvSpPr>
            <a:spLocks noGrp="1"/>
          </p:cNvSpPr>
          <p:nvPr>
            <p:ph type="sldNum" sz="quarter" idx="12"/>
          </p:nvPr>
        </p:nvSpPr>
        <p:spPr/>
        <p:txBody>
          <a:bodyPr/>
          <a:lstStyle/>
          <a:p>
            <a:fld id="{D57F1E4F-1CFF-5643-939E-02111984F565}" type="slidenum">
              <a:rPr lang="en-US" smtClean="0"/>
              <a:t>16</a:t>
            </a:fld>
            <a:endParaRPr lang="en-US" dirty="0"/>
          </a:p>
        </p:txBody>
      </p:sp>
      <p:pic>
        <p:nvPicPr>
          <p:cNvPr id="4" name="Immagine 3">
            <a:extLst>
              <a:ext uri="{FF2B5EF4-FFF2-40B4-BE49-F238E27FC236}">
                <a16:creationId xmlns:a16="http://schemas.microsoft.com/office/drawing/2014/main" id="{6F9E057A-2EB9-7C40-1F46-0E6517A922C9}"/>
              </a:ext>
            </a:extLst>
          </p:cNvPr>
          <p:cNvPicPr>
            <a:picLocks noChangeAspect="1"/>
          </p:cNvPicPr>
          <p:nvPr/>
        </p:nvPicPr>
        <p:blipFill>
          <a:blip r:embed="rId2"/>
          <a:stretch>
            <a:fillRect/>
          </a:stretch>
        </p:blipFill>
        <p:spPr>
          <a:xfrm>
            <a:off x="0" y="1411157"/>
            <a:ext cx="5792144" cy="5446843"/>
          </a:xfrm>
          <a:prstGeom prst="rect">
            <a:avLst/>
          </a:prstGeom>
        </p:spPr>
      </p:pic>
      <p:sp>
        <p:nvSpPr>
          <p:cNvPr id="5" name="Titolo 1">
            <a:extLst>
              <a:ext uri="{FF2B5EF4-FFF2-40B4-BE49-F238E27FC236}">
                <a16:creationId xmlns:a16="http://schemas.microsoft.com/office/drawing/2014/main" id="{B2DCCED0-77DF-D661-76C5-EBC1E840AF37}"/>
              </a:ext>
            </a:extLst>
          </p:cNvPr>
          <p:cNvSpPr>
            <a:spLocks noGrp="1"/>
          </p:cNvSpPr>
          <p:nvPr>
            <p:ph type="title"/>
          </p:nvPr>
        </p:nvSpPr>
        <p:spPr>
          <a:xfrm>
            <a:off x="0" y="180382"/>
            <a:ext cx="12191999" cy="733630"/>
          </a:xfrm>
        </p:spPr>
        <p:txBody>
          <a:bodyPr/>
          <a:lstStyle/>
          <a:p>
            <a:pPr algn="ctr"/>
            <a:r>
              <a:rPr lang="it-IT" dirty="0"/>
              <a:t>La persecuzione di </a:t>
            </a:r>
            <a:r>
              <a:rPr lang="it-IT" dirty="0" err="1"/>
              <a:t>Assange</a:t>
            </a:r>
            <a:endParaRPr lang="it-IT" dirty="0"/>
          </a:p>
        </p:txBody>
      </p:sp>
    </p:spTree>
    <p:extLst>
      <p:ext uri="{BB962C8B-B14F-4D97-AF65-F5344CB8AC3E}">
        <p14:creationId xmlns:p14="http://schemas.microsoft.com/office/powerpoint/2010/main" val="3707744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egnaposto numero diapositiva 13">
            <a:extLst>
              <a:ext uri="{FF2B5EF4-FFF2-40B4-BE49-F238E27FC236}">
                <a16:creationId xmlns:a16="http://schemas.microsoft.com/office/drawing/2014/main" id="{54AF6B10-7076-B351-6BB4-8995E3C93160}"/>
              </a:ext>
            </a:extLst>
          </p:cNvPr>
          <p:cNvSpPr>
            <a:spLocks noGrp="1"/>
          </p:cNvSpPr>
          <p:nvPr>
            <p:ph type="sldNum" sz="quarter" idx="12"/>
          </p:nvPr>
        </p:nvSpPr>
        <p:spPr/>
        <p:txBody>
          <a:bodyPr/>
          <a:lstStyle/>
          <a:p>
            <a:fld id="{D57F1E4F-1CFF-5643-939E-02111984F565}" type="slidenum">
              <a:rPr lang="en-US" smtClean="0"/>
              <a:t>17</a:t>
            </a:fld>
            <a:endParaRPr lang="en-US" dirty="0"/>
          </a:p>
        </p:txBody>
      </p:sp>
      <p:pic>
        <p:nvPicPr>
          <p:cNvPr id="12" name="Immagine 11">
            <a:extLst>
              <a:ext uri="{FF2B5EF4-FFF2-40B4-BE49-F238E27FC236}">
                <a16:creationId xmlns:a16="http://schemas.microsoft.com/office/drawing/2014/main" id="{6C9F2C37-9E5C-6F86-3C15-CD92C705DB88}"/>
              </a:ext>
            </a:extLst>
          </p:cNvPr>
          <p:cNvPicPr>
            <a:picLocks noChangeAspect="1"/>
          </p:cNvPicPr>
          <p:nvPr/>
        </p:nvPicPr>
        <p:blipFill>
          <a:blip r:embed="rId2"/>
          <a:stretch>
            <a:fillRect/>
          </a:stretch>
        </p:blipFill>
        <p:spPr>
          <a:xfrm>
            <a:off x="1404159" y="1359145"/>
            <a:ext cx="8948381" cy="5599130"/>
          </a:xfrm>
          <a:prstGeom prst="rect">
            <a:avLst/>
          </a:prstGeom>
        </p:spPr>
      </p:pic>
      <p:sp>
        <p:nvSpPr>
          <p:cNvPr id="15" name="Titolo 1">
            <a:extLst>
              <a:ext uri="{FF2B5EF4-FFF2-40B4-BE49-F238E27FC236}">
                <a16:creationId xmlns:a16="http://schemas.microsoft.com/office/drawing/2014/main" id="{402467D6-C1A7-5A63-4C51-5E6183383488}"/>
              </a:ext>
            </a:extLst>
          </p:cNvPr>
          <p:cNvSpPr txBox="1">
            <a:spLocks/>
          </p:cNvSpPr>
          <p:nvPr/>
        </p:nvSpPr>
        <p:spPr>
          <a:xfrm>
            <a:off x="32551" y="0"/>
            <a:ext cx="12126897" cy="505422"/>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5400"/>
              <a:t>Mobilitazioni mondiali</a:t>
            </a:r>
            <a:endParaRPr lang="it-IT" sz="5400" dirty="0"/>
          </a:p>
        </p:txBody>
      </p:sp>
    </p:spTree>
    <p:extLst>
      <p:ext uri="{BB962C8B-B14F-4D97-AF65-F5344CB8AC3E}">
        <p14:creationId xmlns:p14="http://schemas.microsoft.com/office/powerpoint/2010/main" val="3131563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37BAAC-B8D6-020F-0ECA-65FD593D0BE4}"/>
              </a:ext>
            </a:extLst>
          </p:cNvPr>
          <p:cNvSpPr>
            <a:spLocks noGrp="1"/>
          </p:cNvSpPr>
          <p:nvPr>
            <p:ph type="title"/>
          </p:nvPr>
        </p:nvSpPr>
        <p:spPr>
          <a:xfrm>
            <a:off x="264371" y="186388"/>
            <a:ext cx="9404723" cy="767687"/>
          </a:xfrm>
        </p:spPr>
        <p:txBody>
          <a:bodyPr/>
          <a:lstStyle/>
          <a:p>
            <a:r>
              <a:rPr lang="it-IT" dirty="0"/>
              <a:t>Salviamo Julian </a:t>
            </a:r>
            <a:r>
              <a:rPr lang="it-IT" dirty="0" err="1"/>
              <a:t>Assange</a:t>
            </a:r>
            <a:endParaRPr lang="it-IT" dirty="0"/>
          </a:p>
        </p:txBody>
      </p:sp>
      <p:sp>
        <p:nvSpPr>
          <p:cNvPr id="4" name="Segnaposto numero diapositiva 3">
            <a:extLst>
              <a:ext uri="{FF2B5EF4-FFF2-40B4-BE49-F238E27FC236}">
                <a16:creationId xmlns:a16="http://schemas.microsoft.com/office/drawing/2014/main" id="{0FD0E4FB-8C2E-F9DC-1BC1-8888D54B31B5}"/>
              </a:ext>
            </a:extLst>
          </p:cNvPr>
          <p:cNvSpPr>
            <a:spLocks noGrp="1"/>
          </p:cNvSpPr>
          <p:nvPr>
            <p:ph type="sldNum" sz="quarter" idx="12"/>
          </p:nvPr>
        </p:nvSpPr>
        <p:spPr/>
        <p:txBody>
          <a:bodyPr/>
          <a:lstStyle/>
          <a:p>
            <a:fld id="{D57F1E4F-1CFF-5643-939E-02111984F565}" type="slidenum">
              <a:rPr lang="en-US" smtClean="0"/>
              <a:t>18</a:t>
            </a:fld>
            <a:endParaRPr lang="en-US" dirty="0"/>
          </a:p>
        </p:txBody>
      </p:sp>
      <p:pic>
        <p:nvPicPr>
          <p:cNvPr id="5" name="Immagine 4">
            <a:extLst>
              <a:ext uri="{FF2B5EF4-FFF2-40B4-BE49-F238E27FC236}">
                <a16:creationId xmlns:a16="http://schemas.microsoft.com/office/drawing/2014/main" id="{22D66370-E151-C689-594B-AF1A6B538F28}"/>
              </a:ext>
            </a:extLst>
          </p:cNvPr>
          <p:cNvPicPr>
            <a:picLocks noChangeAspect="1"/>
          </p:cNvPicPr>
          <p:nvPr/>
        </p:nvPicPr>
        <p:blipFill>
          <a:blip r:embed="rId2"/>
          <a:stretch>
            <a:fillRect/>
          </a:stretch>
        </p:blipFill>
        <p:spPr>
          <a:xfrm>
            <a:off x="1096022" y="1214910"/>
            <a:ext cx="9999955" cy="5249976"/>
          </a:xfrm>
          <a:prstGeom prst="rect">
            <a:avLst/>
          </a:prstGeom>
        </p:spPr>
      </p:pic>
    </p:spTree>
    <p:extLst>
      <p:ext uri="{BB962C8B-B14F-4D97-AF65-F5344CB8AC3E}">
        <p14:creationId xmlns:p14="http://schemas.microsoft.com/office/powerpoint/2010/main" val="3645842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966B6918-711E-A756-4943-5B9A75339692}"/>
              </a:ext>
            </a:extLst>
          </p:cNvPr>
          <p:cNvSpPr>
            <a:spLocks noGrp="1"/>
          </p:cNvSpPr>
          <p:nvPr>
            <p:ph type="sldNum" sz="quarter" idx="12"/>
          </p:nvPr>
        </p:nvSpPr>
        <p:spPr/>
        <p:txBody>
          <a:bodyPr/>
          <a:lstStyle/>
          <a:p>
            <a:fld id="{D57F1E4F-1CFF-5643-939E-02111984F565}" type="slidenum">
              <a:rPr lang="en-US" smtClean="0"/>
              <a:t>19</a:t>
            </a:fld>
            <a:endParaRPr lang="en-US" dirty="0"/>
          </a:p>
        </p:txBody>
      </p:sp>
      <p:sp>
        <p:nvSpPr>
          <p:cNvPr id="6" name="Titolo 1">
            <a:extLst>
              <a:ext uri="{FF2B5EF4-FFF2-40B4-BE49-F238E27FC236}">
                <a16:creationId xmlns:a16="http://schemas.microsoft.com/office/drawing/2014/main" id="{AD9D12A7-B687-D020-C4CD-331F8E1C8CE9}"/>
              </a:ext>
            </a:extLst>
          </p:cNvPr>
          <p:cNvSpPr txBox="1">
            <a:spLocks/>
          </p:cNvSpPr>
          <p:nvPr/>
        </p:nvSpPr>
        <p:spPr>
          <a:xfrm>
            <a:off x="1958190" y="3017833"/>
            <a:ext cx="4756509" cy="790688"/>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4800" dirty="0"/>
              <a:t>Grazie</a:t>
            </a:r>
          </a:p>
          <a:p>
            <a:r>
              <a:rPr lang="it-IT" sz="4800" dirty="0"/>
              <a:t>dell’attenzione</a:t>
            </a:r>
          </a:p>
          <a:p>
            <a:endParaRPr lang="it-IT" sz="4800" dirty="0"/>
          </a:p>
        </p:txBody>
      </p:sp>
      <p:pic>
        <p:nvPicPr>
          <p:cNvPr id="2" name="Immagine 1">
            <a:extLst>
              <a:ext uri="{FF2B5EF4-FFF2-40B4-BE49-F238E27FC236}">
                <a16:creationId xmlns:a16="http://schemas.microsoft.com/office/drawing/2014/main" id="{EF52AF96-4BA9-A997-0BF9-9C1BE5A38D92}"/>
              </a:ext>
            </a:extLst>
          </p:cNvPr>
          <p:cNvPicPr>
            <a:picLocks noChangeAspect="1"/>
          </p:cNvPicPr>
          <p:nvPr/>
        </p:nvPicPr>
        <p:blipFill>
          <a:blip r:embed="rId2"/>
          <a:stretch>
            <a:fillRect/>
          </a:stretch>
        </p:blipFill>
        <p:spPr>
          <a:xfrm>
            <a:off x="6940633" y="5672178"/>
            <a:ext cx="5182049" cy="890093"/>
          </a:xfrm>
          <a:prstGeom prst="rect">
            <a:avLst/>
          </a:prstGeom>
        </p:spPr>
      </p:pic>
    </p:spTree>
    <p:extLst>
      <p:ext uri="{BB962C8B-B14F-4D97-AF65-F5344CB8AC3E}">
        <p14:creationId xmlns:p14="http://schemas.microsoft.com/office/powerpoint/2010/main" val="1294359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D51F0A6A-5400-5957-2075-A7E9593CA547}"/>
              </a:ext>
            </a:extLst>
          </p:cNvPr>
          <p:cNvSpPr>
            <a:spLocks noGrp="1"/>
          </p:cNvSpPr>
          <p:nvPr>
            <p:ph type="sldNum" sz="quarter" idx="12"/>
          </p:nvPr>
        </p:nvSpPr>
        <p:spPr/>
        <p:txBody>
          <a:bodyPr/>
          <a:lstStyle/>
          <a:p>
            <a:fld id="{D57F1E4F-1CFF-5643-939E-02111984F565}" type="slidenum">
              <a:rPr lang="en-US" smtClean="0"/>
              <a:t>2</a:t>
            </a:fld>
            <a:endParaRPr lang="en-US" dirty="0"/>
          </a:p>
        </p:txBody>
      </p:sp>
      <p:sp>
        <p:nvSpPr>
          <p:cNvPr id="6" name="Titolo 1">
            <a:extLst>
              <a:ext uri="{FF2B5EF4-FFF2-40B4-BE49-F238E27FC236}">
                <a16:creationId xmlns:a16="http://schemas.microsoft.com/office/drawing/2014/main" id="{C5911340-DD0C-2EC0-9AEE-CE007DCFBDCE}"/>
              </a:ext>
            </a:extLst>
          </p:cNvPr>
          <p:cNvSpPr txBox="1">
            <a:spLocks/>
          </p:cNvSpPr>
          <p:nvPr/>
        </p:nvSpPr>
        <p:spPr>
          <a:xfrm>
            <a:off x="1402561" y="193404"/>
            <a:ext cx="9386878" cy="1597448"/>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5400" dirty="0"/>
              <a:t>Diritti umani e libertà di informazione</a:t>
            </a:r>
          </a:p>
        </p:txBody>
      </p:sp>
      <p:pic>
        <p:nvPicPr>
          <p:cNvPr id="2" name="Immagine 1">
            <a:extLst>
              <a:ext uri="{FF2B5EF4-FFF2-40B4-BE49-F238E27FC236}">
                <a16:creationId xmlns:a16="http://schemas.microsoft.com/office/drawing/2014/main" id="{A198CB84-C502-CEA6-FC77-91AAEAA85B8C}"/>
              </a:ext>
            </a:extLst>
          </p:cNvPr>
          <p:cNvPicPr>
            <a:picLocks noChangeAspect="1"/>
          </p:cNvPicPr>
          <p:nvPr/>
        </p:nvPicPr>
        <p:blipFill>
          <a:blip r:embed="rId2"/>
          <a:stretch>
            <a:fillRect/>
          </a:stretch>
        </p:blipFill>
        <p:spPr>
          <a:xfrm>
            <a:off x="204186" y="1913725"/>
            <a:ext cx="4767309" cy="4682384"/>
          </a:xfrm>
          <a:prstGeom prst="rect">
            <a:avLst/>
          </a:prstGeom>
        </p:spPr>
      </p:pic>
      <p:sp>
        <p:nvSpPr>
          <p:cNvPr id="4" name="CasellaDiTesto 3">
            <a:extLst>
              <a:ext uri="{FF2B5EF4-FFF2-40B4-BE49-F238E27FC236}">
                <a16:creationId xmlns:a16="http://schemas.microsoft.com/office/drawing/2014/main" id="{A0FAAA74-FB1E-2A2C-08CA-6ADB6D5B3395}"/>
              </a:ext>
            </a:extLst>
          </p:cNvPr>
          <p:cNvSpPr txBox="1"/>
          <p:nvPr/>
        </p:nvSpPr>
        <p:spPr>
          <a:xfrm>
            <a:off x="5621784" y="2284177"/>
            <a:ext cx="6094520" cy="3970318"/>
          </a:xfrm>
          <a:prstGeom prst="rect">
            <a:avLst/>
          </a:prstGeom>
          <a:noFill/>
        </p:spPr>
        <p:txBody>
          <a:bodyPr wrap="square">
            <a:spAutoFit/>
          </a:bodyPr>
          <a:lstStyle/>
          <a:p>
            <a:pPr>
              <a:spcAft>
                <a:spcPts val="1200"/>
              </a:spcAft>
            </a:pPr>
            <a:r>
              <a:rPr lang="it-IT" sz="2400" dirty="0"/>
              <a:t>1. Ogni persona ha diritto alla libertà di espressione. Tale diritto include la libertà di opinione e la </a:t>
            </a:r>
            <a:r>
              <a:rPr lang="it-IT" sz="2400" b="1" dirty="0"/>
              <a:t>libertà di ricevere o di comunicare informazioni o idee senza che vi possa essere ingerenza da parte delle autorità pubbliche e senza limiti di frontiera.</a:t>
            </a:r>
          </a:p>
          <a:p>
            <a:pPr>
              <a:spcAft>
                <a:spcPts val="1200"/>
              </a:spcAft>
            </a:pPr>
            <a:r>
              <a:rPr lang="it-IT" sz="2400" dirty="0"/>
              <a:t>2. La libertà dei media e il loro pluralismo devono essere rispettati.</a:t>
            </a:r>
          </a:p>
          <a:p>
            <a:pPr algn="ctr">
              <a:spcAft>
                <a:spcPts val="1200"/>
              </a:spcAft>
            </a:pPr>
            <a:r>
              <a:rPr lang="it-IT" sz="1600" dirty="0"/>
              <a:t>(Art. 11 Carta dei diritti fondamentali dell’Unione europea)</a:t>
            </a:r>
          </a:p>
        </p:txBody>
      </p:sp>
    </p:spTree>
    <p:extLst>
      <p:ext uri="{BB962C8B-B14F-4D97-AF65-F5344CB8AC3E}">
        <p14:creationId xmlns:p14="http://schemas.microsoft.com/office/powerpoint/2010/main" val="1225918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D51F0A6A-5400-5957-2075-A7E9593CA547}"/>
              </a:ext>
            </a:extLst>
          </p:cNvPr>
          <p:cNvSpPr>
            <a:spLocks noGrp="1"/>
          </p:cNvSpPr>
          <p:nvPr>
            <p:ph type="sldNum" sz="quarter" idx="12"/>
          </p:nvPr>
        </p:nvSpPr>
        <p:spPr/>
        <p:txBody>
          <a:bodyPr/>
          <a:lstStyle/>
          <a:p>
            <a:fld id="{D57F1E4F-1CFF-5643-939E-02111984F565}" type="slidenum">
              <a:rPr lang="en-US" smtClean="0"/>
              <a:t>3</a:t>
            </a:fld>
            <a:endParaRPr lang="en-US" dirty="0"/>
          </a:p>
        </p:txBody>
      </p:sp>
      <p:sp>
        <p:nvSpPr>
          <p:cNvPr id="6" name="Titolo 1">
            <a:extLst>
              <a:ext uri="{FF2B5EF4-FFF2-40B4-BE49-F238E27FC236}">
                <a16:creationId xmlns:a16="http://schemas.microsoft.com/office/drawing/2014/main" id="{C5911340-DD0C-2EC0-9AEE-CE007DCFBDCE}"/>
              </a:ext>
            </a:extLst>
          </p:cNvPr>
          <p:cNvSpPr txBox="1">
            <a:spLocks/>
          </p:cNvSpPr>
          <p:nvPr/>
        </p:nvSpPr>
        <p:spPr>
          <a:xfrm>
            <a:off x="0" y="333473"/>
            <a:ext cx="12192000" cy="767688"/>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5400" dirty="0"/>
              <a:t>Ovviamente, non è così</a:t>
            </a:r>
          </a:p>
        </p:txBody>
      </p:sp>
      <p:pic>
        <p:nvPicPr>
          <p:cNvPr id="10" name="Immagine 9">
            <a:extLst>
              <a:ext uri="{FF2B5EF4-FFF2-40B4-BE49-F238E27FC236}">
                <a16:creationId xmlns:a16="http://schemas.microsoft.com/office/drawing/2014/main" id="{71244D0A-B566-61D0-822B-6584F0AB04E4}"/>
              </a:ext>
            </a:extLst>
          </p:cNvPr>
          <p:cNvPicPr>
            <a:picLocks noChangeAspect="1"/>
          </p:cNvPicPr>
          <p:nvPr/>
        </p:nvPicPr>
        <p:blipFill>
          <a:blip r:embed="rId2"/>
          <a:stretch>
            <a:fillRect/>
          </a:stretch>
        </p:blipFill>
        <p:spPr>
          <a:xfrm>
            <a:off x="0" y="679572"/>
            <a:ext cx="12191648" cy="6054324"/>
          </a:xfrm>
          <a:prstGeom prst="rect">
            <a:avLst/>
          </a:prstGeom>
        </p:spPr>
      </p:pic>
      <p:sp>
        <p:nvSpPr>
          <p:cNvPr id="11" name="CasellaDiTesto 10">
            <a:extLst>
              <a:ext uri="{FF2B5EF4-FFF2-40B4-BE49-F238E27FC236}">
                <a16:creationId xmlns:a16="http://schemas.microsoft.com/office/drawing/2014/main" id="{C9FECB25-4224-D100-FA37-1FD62EFC45A3}"/>
              </a:ext>
            </a:extLst>
          </p:cNvPr>
          <p:cNvSpPr txBox="1"/>
          <p:nvPr/>
        </p:nvSpPr>
        <p:spPr>
          <a:xfrm>
            <a:off x="7906059" y="3995678"/>
            <a:ext cx="3907821" cy="2862322"/>
          </a:xfrm>
          <a:prstGeom prst="rect">
            <a:avLst/>
          </a:prstGeom>
          <a:noFill/>
        </p:spPr>
        <p:txBody>
          <a:bodyPr wrap="square" rtlCol="0">
            <a:spAutoFit/>
          </a:bodyPr>
          <a:lstStyle/>
          <a:p>
            <a:r>
              <a:rPr lang="it-IT" sz="2000" dirty="0">
                <a:effectLst/>
                <a:latin typeface="Century Gothic" panose="020B0502020202020204" pitchFamily="34" charset="0"/>
                <a:ea typeface="Calibri" panose="020F0502020204030204" pitchFamily="34" charset="0"/>
                <a:cs typeface="Times New Roman" panose="02020603050405020304" pitchFamily="18" charset="0"/>
              </a:rPr>
              <a:t>Potentati economici, alleanze militari, poteri criminali… spesso impediscono che notizie che riguardano tutti i cittadini possano essere comunicate senza il rischio di rappresaglie contro chi le diffonde.</a:t>
            </a:r>
          </a:p>
          <a:p>
            <a:endParaRPr lang="it-IT" sz="2000" dirty="0"/>
          </a:p>
        </p:txBody>
      </p:sp>
    </p:spTree>
    <p:extLst>
      <p:ext uri="{BB962C8B-B14F-4D97-AF65-F5344CB8AC3E}">
        <p14:creationId xmlns:p14="http://schemas.microsoft.com/office/powerpoint/2010/main" val="1756195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D51F0A6A-5400-5957-2075-A7E9593CA547}"/>
              </a:ext>
            </a:extLst>
          </p:cNvPr>
          <p:cNvSpPr>
            <a:spLocks noGrp="1"/>
          </p:cNvSpPr>
          <p:nvPr>
            <p:ph type="sldNum" sz="quarter" idx="12"/>
          </p:nvPr>
        </p:nvSpPr>
        <p:spPr/>
        <p:txBody>
          <a:bodyPr/>
          <a:lstStyle/>
          <a:p>
            <a:fld id="{D57F1E4F-1CFF-5643-939E-02111984F565}" type="slidenum">
              <a:rPr lang="en-US" smtClean="0"/>
              <a:t>4</a:t>
            </a:fld>
            <a:endParaRPr lang="en-US" dirty="0"/>
          </a:p>
          <a:p>
            <a:endParaRPr lang="en-US" dirty="0"/>
          </a:p>
        </p:txBody>
      </p:sp>
      <p:sp>
        <p:nvSpPr>
          <p:cNvPr id="6" name="Titolo 1">
            <a:extLst>
              <a:ext uri="{FF2B5EF4-FFF2-40B4-BE49-F238E27FC236}">
                <a16:creationId xmlns:a16="http://schemas.microsoft.com/office/drawing/2014/main" id="{C5911340-DD0C-2EC0-9AEE-CE007DCFBDCE}"/>
              </a:ext>
            </a:extLst>
          </p:cNvPr>
          <p:cNvSpPr txBox="1">
            <a:spLocks/>
          </p:cNvSpPr>
          <p:nvPr/>
        </p:nvSpPr>
        <p:spPr>
          <a:xfrm>
            <a:off x="-772357" y="395616"/>
            <a:ext cx="12192000" cy="767688"/>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4000" dirty="0"/>
              <a:t>Provate a segnalare qualche malefatta </a:t>
            </a:r>
          </a:p>
          <a:p>
            <a:pPr algn="ctr"/>
            <a:r>
              <a:rPr lang="it-IT" sz="2800" dirty="0"/>
              <a:t>(ad esempio, dell’azienda nella quale lavorate)</a:t>
            </a:r>
          </a:p>
        </p:txBody>
      </p:sp>
      <p:sp>
        <p:nvSpPr>
          <p:cNvPr id="11" name="CasellaDiTesto 10">
            <a:extLst>
              <a:ext uri="{FF2B5EF4-FFF2-40B4-BE49-F238E27FC236}">
                <a16:creationId xmlns:a16="http://schemas.microsoft.com/office/drawing/2014/main" id="{C9FECB25-4224-D100-FA37-1FD62EFC45A3}"/>
              </a:ext>
            </a:extLst>
          </p:cNvPr>
          <p:cNvSpPr txBox="1"/>
          <p:nvPr/>
        </p:nvSpPr>
        <p:spPr>
          <a:xfrm>
            <a:off x="9250246" y="4548450"/>
            <a:ext cx="2340704" cy="892552"/>
          </a:xfrm>
          <a:prstGeom prst="rect">
            <a:avLst/>
          </a:prstGeom>
          <a:noFill/>
        </p:spPr>
        <p:txBody>
          <a:bodyPr wrap="none" rtlCol="0">
            <a:spAutoFit/>
          </a:bodyPr>
          <a:lstStyle/>
          <a:p>
            <a:pPr algn="ctr"/>
            <a:r>
              <a:rPr lang="it-IT" sz="2000" dirty="0"/>
              <a:t>Giornalista</a:t>
            </a:r>
          </a:p>
          <a:p>
            <a:pPr algn="ctr"/>
            <a:r>
              <a:rPr lang="it-IT" sz="1600" dirty="0"/>
              <a:t>Si limita a «cucinare»  </a:t>
            </a:r>
          </a:p>
          <a:p>
            <a:pPr algn="ctr"/>
            <a:r>
              <a:rPr lang="it-IT" sz="1600" dirty="0"/>
              <a:t>i lanci delle agenzie</a:t>
            </a:r>
          </a:p>
        </p:txBody>
      </p:sp>
      <p:pic>
        <p:nvPicPr>
          <p:cNvPr id="3" name="Immagine 2">
            <a:extLst>
              <a:ext uri="{FF2B5EF4-FFF2-40B4-BE49-F238E27FC236}">
                <a16:creationId xmlns:a16="http://schemas.microsoft.com/office/drawing/2014/main" id="{05AFDFD5-4613-0FB6-9CDC-2808ECCFEF99}"/>
              </a:ext>
            </a:extLst>
          </p:cNvPr>
          <p:cNvPicPr>
            <a:picLocks noChangeAspect="1"/>
          </p:cNvPicPr>
          <p:nvPr/>
        </p:nvPicPr>
        <p:blipFill>
          <a:blip r:embed="rId2"/>
          <a:stretch>
            <a:fillRect/>
          </a:stretch>
        </p:blipFill>
        <p:spPr>
          <a:xfrm>
            <a:off x="510235" y="1549766"/>
            <a:ext cx="2253688" cy="2557375"/>
          </a:xfrm>
          <a:prstGeom prst="rect">
            <a:avLst/>
          </a:prstGeom>
        </p:spPr>
      </p:pic>
      <p:sp>
        <p:nvSpPr>
          <p:cNvPr id="9" name="CasellaDiTesto 8">
            <a:extLst>
              <a:ext uri="{FF2B5EF4-FFF2-40B4-BE49-F238E27FC236}">
                <a16:creationId xmlns:a16="http://schemas.microsoft.com/office/drawing/2014/main" id="{2778CF00-1AFA-3D5D-EBA5-89CA893DC7BF}"/>
              </a:ext>
            </a:extLst>
          </p:cNvPr>
          <p:cNvSpPr txBox="1"/>
          <p:nvPr/>
        </p:nvSpPr>
        <p:spPr>
          <a:xfrm>
            <a:off x="510235" y="4279958"/>
            <a:ext cx="2140330" cy="892552"/>
          </a:xfrm>
          <a:prstGeom prst="rect">
            <a:avLst/>
          </a:prstGeom>
          <a:noFill/>
        </p:spPr>
        <p:txBody>
          <a:bodyPr wrap="none" rtlCol="0">
            <a:spAutoFit/>
          </a:bodyPr>
          <a:lstStyle/>
          <a:p>
            <a:r>
              <a:rPr lang="it-IT" sz="2000" dirty="0"/>
              <a:t>Polizia - Procura</a:t>
            </a:r>
          </a:p>
          <a:p>
            <a:pPr algn="ctr"/>
            <a:r>
              <a:rPr lang="it-IT" sz="1600" dirty="0"/>
              <a:t>Dovete </a:t>
            </a:r>
            <a:r>
              <a:rPr lang="it-IT" sz="1600" u="sng" dirty="0"/>
              <a:t>firmare</a:t>
            </a:r>
          </a:p>
          <a:p>
            <a:pPr algn="ctr"/>
            <a:r>
              <a:rPr lang="it-IT" sz="1600" dirty="0"/>
              <a:t>la denuncia</a:t>
            </a:r>
          </a:p>
        </p:txBody>
      </p:sp>
      <p:sp>
        <p:nvSpPr>
          <p:cNvPr id="13" name="CasellaDiTesto 12">
            <a:extLst>
              <a:ext uri="{FF2B5EF4-FFF2-40B4-BE49-F238E27FC236}">
                <a16:creationId xmlns:a16="http://schemas.microsoft.com/office/drawing/2014/main" id="{1F468332-55D6-D997-3048-44E15E3E412A}"/>
              </a:ext>
            </a:extLst>
          </p:cNvPr>
          <p:cNvSpPr txBox="1"/>
          <p:nvPr/>
        </p:nvSpPr>
        <p:spPr>
          <a:xfrm>
            <a:off x="3841735" y="4392614"/>
            <a:ext cx="3389069" cy="646331"/>
          </a:xfrm>
          <a:prstGeom prst="rect">
            <a:avLst/>
          </a:prstGeom>
          <a:noFill/>
        </p:spPr>
        <p:txBody>
          <a:bodyPr wrap="none" rtlCol="0">
            <a:spAutoFit/>
          </a:bodyPr>
          <a:lstStyle/>
          <a:p>
            <a:pPr algn="ctr"/>
            <a:r>
              <a:rPr lang="it-IT" sz="2000" dirty="0"/>
              <a:t>Denunce anonime</a:t>
            </a:r>
          </a:p>
          <a:p>
            <a:pPr algn="ctr"/>
            <a:r>
              <a:rPr lang="it-IT" sz="1600" dirty="0"/>
              <a:t>Quasi mai vengono considerate</a:t>
            </a:r>
            <a:endParaRPr lang="it-IT" sz="2000" dirty="0"/>
          </a:p>
        </p:txBody>
      </p:sp>
      <p:sp>
        <p:nvSpPr>
          <p:cNvPr id="14" name="CasellaDiTesto 13">
            <a:extLst>
              <a:ext uri="{FF2B5EF4-FFF2-40B4-BE49-F238E27FC236}">
                <a16:creationId xmlns:a16="http://schemas.microsoft.com/office/drawing/2014/main" id="{D0B21155-A5CA-65BA-2020-BA56569DCB02}"/>
              </a:ext>
            </a:extLst>
          </p:cNvPr>
          <p:cNvSpPr txBox="1"/>
          <p:nvPr/>
        </p:nvSpPr>
        <p:spPr>
          <a:xfrm>
            <a:off x="1408659" y="5397803"/>
            <a:ext cx="9374682" cy="1200329"/>
          </a:xfrm>
          <a:prstGeom prst="rect">
            <a:avLst/>
          </a:prstGeom>
          <a:noFill/>
        </p:spPr>
        <p:txBody>
          <a:bodyPr wrap="none" rtlCol="0">
            <a:spAutoFit/>
          </a:bodyPr>
          <a:lstStyle/>
          <a:p>
            <a:pPr algn="ctr"/>
            <a:r>
              <a:rPr lang="it-IT" sz="2400" dirty="0"/>
              <a:t>Chi verificherà la vostra segnalazione? </a:t>
            </a:r>
          </a:p>
          <a:p>
            <a:pPr algn="ctr"/>
            <a:r>
              <a:rPr lang="it-IT" sz="2400" dirty="0"/>
              <a:t>Che garanzie avete di non essere scoperti?</a:t>
            </a:r>
          </a:p>
          <a:p>
            <a:pPr algn="ctr"/>
            <a:r>
              <a:rPr lang="it-IT" sz="2400" dirty="0"/>
              <a:t>Che garanzie avete che la vostra segnalazione avrà effetto? </a:t>
            </a:r>
          </a:p>
        </p:txBody>
      </p:sp>
      <p:pic>
        <p:nvPicPr>
          <p:cNvPr id="16" name="Immagine 15">
            <a:extLst>
              <a:ext uri="{FF2B5EF4-FFF2-40B4-BE49-F238E27FC236}">
                <a16:creationId xmlns:a16="http://schemas.microsoft.com/office/drawing/2014/main" id="{5E3CF7A6-A5AF-F8D3-C603-5D41E146FFDC}"/>
              </a:ext>
            </a:extLst>
          </p:cNvPr>
          <p:cNvPicPr>
            <a:picLocks noChangeAspect="1"/>
          </p:cNvPicPr>
          <p:nvPr/>
        </p:nvPicPr>
        <p:blipFill>
          <a:blip r:embed="rId3"/>
          <a:stretch>
            <a:fillRect/>
          </a:stretch>
        </p:blipFill>
        <p:spPr>
          <a:xfrm>
            <a:off x="8506934" y="1416998"/>
            <a:ext cx="3467798" cy="3095760"/>
          </a:xfrm>
          <a:prstGeom prst="rect">
            <a:avLst/>
          </a:prstGeom>
        </p:spPr>
      </p:pic>
      <p:pic>
        <p:nvPicPr>
          <p:cNvPr id="18" name="Immagine 17">
            <a:extLst>
              <a:ext uri="{FF2B5EF4-FFF2-40B4-BE49-F238E27FC236}">
                <a16:creationId xmlns:a16="http://schemas.microsoft.com/office/drawing/2014/main" id="{17CBE134-C94B-0238-E42D-38E7FBEC6557}"/>
              </a:ext>
            </a:extLst>
          </p:cNvPr>
          <p:cNvPicPr>
            <a:picLocks noChangeAspect="1"/>
          </p:cNvPicPr>
          <p:nvPr/>
        </p:nvPicPr>
        <p:blipFill>
          <a:blip r:embed="rId4"/>
          <a:stretch>
            <a:fillRect/>
          </a:stretch>
        </p:blipFill>
        <p:spPr>
          <a:xfrm>
            <a:off x="4099541" y="1549766"/>
            <a:ext cx="2848910" cy="2842848"/>
          </a:xfrm>
          <a:prstGeom prst="rect">
            <a:avLst/>
          </a:prstGeom>
        </p:spPr>
      </p:pic>
    </p:spTree>
    <p:extLst>
      <p:ext uri="{BB962C8B-B14F-4D97-AF65-F5344CB8AC3E}">
        <p14:creationId xmlns:p14="http://schemas.microsoft.com/office/powerpoint/2010/main" val="3440122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D51F0A6A-5400-5957-2075-A7E9593CA547}"/>
              </a:ext>
            </a:extLst>
          </p:cNvPr>
          <p:cNvSpPr>
            <a:spLocks noGrp="1"/>
          </p:cNvSpPr>
          <p:nvPr>
            <p:ph type="sldNum" sz="quarter" idx="12"/>
          </p:nvPr>
        </p:nvSpPr>
        <p:spPr/>
        <p:txBody>
          <a:bodyPr/>
          <a:lstStyle/>
          <a:p>
            <a:fld id="{D57F1E4F-1CFF-5643-939E-02111984F565}" type="slidenum">
              <a:rPr lang="en-US" smtClean="0"/>
              <a:t>5</a:t>
            </a:fld>
            <a:endParaRPr lang="en-US" dirty="0"/>
          </a:p>
          <a:p>
            <a:endParaRPr lang="en-US" dirty="0"/>
          </a:p>
        </p:txBody>
      </p:sp>
      <p:sp>
        <p:nvSpPr>
          <p:cNvPr id="6" name="Titolo 1">
            <a:extLst>
              <a:ext uri="{FF2B5EF4-FFF2-40B4-BE49-F238E27FC236}">
                <a16:creationId xmlns:a16="http://schemas.microsoft.com/office/drawing/2014/main" id="{C5911340-DD0C-2EC0-9AEE-CE007DCFBDCE}"/>
              </a:ext>
            </a:extLst>
          </p:cNvPr>
          <p:cNvSpPr txBox="1">
            <a:spLocks/>
          </p:cNvSpPr>
          <p:nvPr/>
        </p:nvSpPr>
        <p:spPr>
          <a:xfrm>
            <a:off x="-772357" y="395615"/>
            <a:ext cx="12192000" cy="1362163"/>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4000" dirty="0"/>
              <a:t>Ancora peggio se vivete in una dittatura</a:t>
            </a:r>
          </a:p>
          <a:p>
            <a:pPr algn="ctr"/>
            <a:r>
              <a:rPr lang="it-IT" sz="4000" dirty="0"/>
              <a:t>(più o meno camuffata)</a:t>
            </a:r>
          </a:p>
          <a:p>
            <a:pPr algn="ctr"/>
            <a:endParaRPr lang="it-IT" sz="2800" dirty="0"/>
          </a:p>
        </p:txBody>
      </p:sp>
      <p:sp>
        <p:nvSpPr>
          <p:cNvPr id="11" name="CasellaDiTesto 10">
            <a:extLst>
              <a:ext uri="{FF2B5EF4-FFF2-40B4-BE49-F238E27FC236}">
                <a16:creationId xmlns:a16="http://schemas.microsoft.com/office/drawing/2014/main" id="{C9FECB25-4224-D100-FA37-1FD62EFC45A3}"/>
              </a:ext>
            </a:extLst>
          </p:cNvPr>
          <p:cNvSpPr txBox="1"/>
          <p:nvPr/>
        </p:nvSpPr>
        <p:spPr>
          <a:xfrm>
            <a:off x="9636764" y="5860590"/>
            <a:ext cx="2108269" cy="646331"/>
          </a:xfrm>
          <a:prstGeom prst="rect">
            <a:avLst/>
          </a:prstGeom>
          <a:noFill/>
        </p:spPr>
        <p:txBody>
          <a:bodyPr wrap="none" rtlCol="0">
            <a:spAutoFit/>
          </a:bodyPr>
          <a:lstStyle/>
          <a:p>
            <a:pPr algn="ctr"/>
            <a:r>
              <a:rPr lang="it-IT" sz="2000" dirty="0"/>
              <a:t>«Giornalisti»</a:t>
            </a:r>
          </a:p>
          <a:p>
            <a:pPr algn="ctr"/>
            <a:r>
              <a:rPr lang="it-IT" sz="1600" dirty="0"/>
              <a:t>totalmente asserviti</a:t>
            </a:r>
          </a:p>
        </p:txBody>
      </p:sp>
      <p:sp>
        <p:nvSpPr>
          <p:cNvPr id="9" name="CasellaDiTesto 8">
            <a:extLst>
              <a:ext uri="{FF2B5EF4-FFF2-40B4-BE49-F238E27FC236}">
                <a16:creationId xmlns:a16="http://schemas.microsoft.com/office/drawing/2014/main" id="{2778CF00-1AFA-3D5D-EBA5-89CA893DC7BF}"/>
              </a:ext>
            </a:extLst>
          </p:cNvPr>
          <p:cNvSpPr txBox="1"/>
          <p:nvPr/>
        </p:nvSpPr>
        <p:spPr>
          <a:xfrm>
            <a:off x="4836950" y="5799035"/>
            <a:ext cx="2820003" cy="707886"/>
          </a:xfrm>
          <a:prstGeom prst="rect">
            <a:avLst/>
          </a:prstGeom>
          <a:noFill/>
        </p:spPr>
        <p:txBody>
          <a:bodyPr wrap="none" rtlCol="0">
            <a:spAutoFit/>
          </a:bodyPr>
          <a:lstStyle/>
          <a:p>
            <a:pPr algn="ctr"/>
            <a:r>
              <a:rPr lang="it-IT" sz="2000" dirty="0"/>
              <a:t>Accusati di attentare</a:t>
            </a:r>
          </a:p>
          <a:p>
            <a:pPr algn="ctr"/>
            <a:r>
              <a:rPr lang="it-IT" sz="2000" dirty="0"/>
              <a:t>alla «sicurezza»</a:t>
            </a:r>
            <a:endParaRPr lang="it-IT" sz="1600" dirty="0"/>
          </a:p>
        </p:txBody>
      </p:sp>
      <p:sp>
        <p:nvSpPr>
          <p:cNvPr id="13" name="CasellaDiTesto 12">
            <a:extLst>
              <a:ext uri="{FF2B5EF4-FFF2-40B4-BE49-F238E27FC236}">
                <a16:creationId xmlns:a16="http://schemas.microsoft.com/office/drawing/2014/main" id="{1F468332-55D6-D997-3048-44E15E3E412A}"/>
              </a:ext>
            </a:extLst>
          </p:cNvPr>
          <p:cNvSpPr txBox="1"/>
          <p:nvPr/>
        </p:nvSpPr>
        <p:spPr>
          <a:xfrm>
            <a:off x="859600" y="5905370"/>
            <a:ext cx="1794081" cy="707886"/>
          </a:xfrm>
          <a:prstGeom prst="rect">
            <a:avLst/>
          </a:prstGeom>
          <a:noFill/>
        </p:spPr>
        <p:txBody>
          <a:bodyPr wrap="none" rtlCol="0">
            <a:spAutoFit/>
          </a:bodyPr>
          <a:lstStyle/>
          <a:p>
            <a:pPr algn="ctr"/>
            <a:r>
              <a:rPr lang="it-IT" sz="2000" dirty="0"/>
              <a:t>Accusati di </a:t>
            </a:r>
          </a:p>
          <a:p>
            <a:pPr algn="ctr"/>
            <a:r>
              <a:rPr lang="it-IT" sz="2000" dirty="0"/>
              <a:t>«spionaggio»</a:t>
            </a:r>
          </a:p>
        </p:txBody>
      </p:sp>
      <p:pic>
        <p:nvPicPr>
          <p:cNvPr id="15" name="Immagine 14">
            <a:extLst>
              <a:ext uri="{FF2B5EF4-FFF2-40B4-BE49-F238E27FC236}">
                <a16:creationId xmlns:a16="http://schemas.microsoft.com/office/drawing/2014/main" id="{6E610CE5-E1B0-2AC7-F2FE-9D8D2F2265E0}"/>
              </a:ext>
            </a:extLst>
          </p:cNvPr>
          <p:cNvPicPr>
            <a:picLocks noChangeAspect="1"/>
          </p:cNvPicPr>
          <p:nvPr/>
        </p:nvPicPr>
        <p:blipFill>
          <a:blip r:embed="rId2"/>
          <a:stretch>
            <a:fillRect/>
          </a:stretch>
        </p:blipFill>
        <p:spPr>
          <a:xfrm>
            <a:off x="0" y="2147659"/>
            <a:ext cx="3085408" cy="3757711"/>
          </a:xfrm>
          <a:prstGeom prst="rect">
            <a:avLst/>
          </a:prstGeom>
        </p:spPr>
      </p:pic>
      <p:pic>
        <p:nvPicPr>
          <p:cNvPr id="21" name="Immagine 20">
            <a:extLst>
              <a:ext uri="{FF2B5EF4-FFF2-40B4-BE49-F238E27FC236}">
                <a16:creationId xmlns:a16="http://schemas.microsoft.com/office/drawing/2014/main" id="{43852A72-83B6-DA5A-622D-6AF3AB6CEAF2}"/>
              </a:ext>
            </a:extLst>
          </p:cNvPr>
          <p:cNvPicPr>
            <a:picLocks noChangeAspect="1"/>
          </p:cNvPicPr>
          <p:nvPr/>
        </p:nvPicPr>
        <p:blipFill>
          <a:blip r:embed="rId3"/>
          <a:stretch>
            <a:fillRect/>
          </a:stretch>
        </p:blipFill>
        <p:spPr>
          <a:xfrm>
            <a:off x="4340396" y="2035157"/>
            <a:ext cx="3511208" cy="3757711"/>
          </a:xfrm>
          <a:prstGeom prst="rect">
            <a:avLst/>
          </a:prstGeom>
        </p:spPr>
      </p:pic>
      <p:pic>
        <p:nvPicPr>
          <p:cNvPr id="23" name="Immagine 22">
            <a:extLst>
              <a:ext uri="{FF2B5EF4-FFF2-40B4-BE49-F238E27FC236}">
                <a16:creationId xmlns:a16="http://schemas.microsoft.com/office/drawing/2014/main" id="{08692858-6A55-035A-1FD0-62CCE2CE28DE}"/>
              </a:ext>
            </a:extLst>
          </p:cNvPr>
          <p:cNvPicPr>
            <a:picLocks noChangeAspect="1"/>
          </p:cNvPicPr>
          <p:nvPr/>
        </p:nvPicPr>
        <p:blipFill>
          <a:blip r:embed="rId4"/>
          <a:stretch>
            <a:fillRect/>
          </a:stretch>
        </p:blipFill>
        <p:spPr>
          <a:xfrm>
            <a:off x="8723303" y="1857665"/>
            <a:ext cx="3258474" cy="4247202"/>
          </a:xfrm>
          <a:prstGeom prst="rect">
            <a:avLst/>
          </a:prstGeom>
        </p:spPr>
      </p:pic>
    </p:spTree>
    <p:extLst>
      <p:ext uri="{BB962C8B-B14F-4D97-AF65-F5344CB8AC3E}">
        <p14:creationId xmlns:p14="http://schemas.microsoft.com/office/powerpoint/2010/main" val="2799959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4B723C9-BD88-F30A-A9CB-0A2664B62F66}"/>
              </a:ext>
            </a:extLst>
          </p:cNvPr>
          <p:cNvSpPr>
            <a:spLocks noGrp="1"/>
          </p:cNvSpPr>
          <p:nvPr>
            <p:ph idx="1"/>
          </p:nvPr>
        </p:nvSpPr>
        <p:spPr>
          <a:xfrm>
            <a:off x="4552767" y="1545479"/>
            <a:ext cx="7488313" cy="4195481"/>
          </a:xfrm>
        </p:spPr>
        <p:txBody>
          <a:bodyPr>
            <a:noAutofit/>
          </a:bodyPr>
          <a:lstStyle/>
          <a:p>
            <a:pPr>
              <a:spcAft>
                <a:spcPts val="1200"/>
              </a:spcAft>
              <a:buFont typeface="Wingdings" panose="05000000000000000000" pitchFamily="2" charset="2"/>
              <a:buChar char="Ø"/>
            </a:pPr>
            <a:r>
              <a:rPr lang="it-IT" sz="2400" dirty="0" err="1">
                <a:latin typeface="+mn-lt"/>
                <a:ea typeface="+mn-ea"/>
                <a:cs typeface="+mn-cs"/>
              </a:rPr>
              <a:t>Assange</a:t>
            </a:r>
            <a:r>
              <a:rPr lang="it-IT" sz="2400" dirty="0">
                <a:latin typeface="+mn-lt"/>
                <a:ea typeface="+mn-ea"/>
                <a:cs typeface="+mn-cs"/>
              </a:rPr>
              <a:t> si rese conto che non pochi dipendenti di amministrazioni pubbliche, aziende, eserciti…, indignati dopo aver scoperto reati o crimini, erano disposti a renderli pubblici se solo avessero avuto la garanzia di non essere identificati e, quindi, subire rappresaglie. </a:t>
            </a:r>
          </a:p>
          <a:p>
            <a:pPr>
              <a:spcAft>
                <a:spcPts val="1200"/>
              </a:spcAft>
              <a:buFont typeface="Wingdings" panose="05000000000000000000" pitchFamily="2" charset="2"/>
              <a:buChar char="Ø"/>
            </a:pPr>
            <a:r>
              <a:rPr lang="it-IT" sz="2400" dirty="0" err="1">
                <a:latin typeface="+mn-lt"/>
                <a:ea typeface="+mn-ea"/>
                <a:cs typeface="+mn-cs"/>
              </a:rPr>
              <a:t>Assange</a:t>
            </a:r>
            <a:r>
              <a:rPr lang="it-IT" sz="2400" dirty="0">
                <a:latin typeface="+mn-lt"/>
                <a:ea typeface="+mn-ea"/>
                <a:cs typeface="+mn-cs"/>
              </a:rPr>
              <a:t>, inoltre, si rese conto che i media, seppure asserviti a potentati, sono, entro certi limiti, disposti a rivelare le infamie di questi se ciò permette di sbaragliare la concorrenza con altri media. </a:t>
            </a:r>
          </a:p>
        </p:txBody>
      </p:sp>
      <p:pic>
        <p:nvPicPr>
          <p:cNvPr id="1026" name="Picture 2" descr="Credit: Getty Images/WPA Pool">
            <a:extLst>
              <a:ext uri="{FF2B5EF4-FFF2-40B4-BE49-F238E27FC236}">
                <a16:creationId xmlns:a16="http://schemas.microsoft.com/office/drawing/2014/main" id="{57E17A51-A7D8-8B3A-6414-1F148952C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0880"/>
            <a:ext cx="4048217" cy="6087120"/>
          </a:xfrm>
          <a:prstGeom prst="rect">
            <a:avLst/>
          </a:prstGeom>
          <a:noFill/>
          <a:extLst>
            <a:ext uri="{909E8E84-426E-40DD-AFC4-6F175D3DCCD1}">
              <a14:hiddenFill xmlns:a14="http://schemas.microsoft.com/office/drawing/2010/main">
                <a:solidFill>
                  <a:srgbClr val="FFFFFF"/>
                </a:solidFill>
              </a14:hiddenFill>
            </a:ext>
          </a:extLst>
        </p:spPr>
      </p:pic>
      <p:sp>
        <p:nvSpPr>
          <p:cNvPr id="6" name="Segnaposto numero diapositiva 5">
            <a:extLst>
              <a:ext uri="{FF2B5EF4-FFF2-40B4-BE49-F238E27FC236}">
                <a16:creationId xmlns:a16="http://schemas.microsoft.com/office/drawing/2014/main" id="{A9F1FFAB-684F-67A4-A0F2-298072D11E93}"/>
              </a:ext>
            </a:extLst>
          </p:cNvPr>
          <p:cNvSpPr>
            <a:spLocks noGrp="1"/>
          </p:cNvSpPr>
          <p:nvPr>
            <p:ph type="sldNum" sz="quarter" idx="12"/>
          </p:nvPr>
        </p:nvSpPr>
        <p:spPr/>
        <p:txBody>
          <a:bodyPr/>
          <a:lstStyle/>
          <a:p>
            <a:fld id="{D57F1E4F-1CFF-5643-939E-02111984F565}" type="slidenum">
              <a:rPr lang="en-US" smtClean="0"/>
              <a:t>6</a:t>
            </a:fld>
            <a:endParaRPr lang="en-US" dirty="0"/>
          </a:p>
        </p:txBody>
      </p:sp>
      <p:sp>
        <p:nvSpPr>
          <p:cNvPr id="5" name="Titolo 1">
            <a:extLst>
              <a:ext uri="{FF2B5EF4-FFF2-40B4-BE49-F238E27FC236}">
                <a16:creationId xmlns:a16="http://schemas.microsoft.com/office/drawing/2014/main" id="{9F1A9CBE-7628-53EC-A859-3DF311065E19}"/>
              </a:ext>
            </a:extLst>
          </p:cNvPr>
          <p:cNvSpPr txBox="1">
            <a:spLocks/>
          </p:cNvSpPr>
          <p:nvPr/>
        </p:nvSpPr>
        <p:spPr>
          <a:xfrm>
            <a:off x="0" y="79991"/>
            <a:ext cx="12192000" cy="767688"/>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5400" dirty="0"/>
              <a:t>Julian </a:t>
            </a:r>
            <a:r>
              <a:rPr lang="it-IT" sz="5400" dirty="0" err="1"/>
              <a:t>Assange</a:t>
            </a:r>
            <a:endParaRPr lang="it-IT" sz="5400" dirty="0"/>
          </a:p>
        </p:txBody>
      </p:sp>
    </p:spTree>
    <p:extLst>
      <p:ext uri="{BB962C8B-B14F-4D97-AF65-F5344CB8AC3E}">
        <p14:creationId xmlns:p14="http://schemas.microsoft.com/office/powerpoint/2010/main" val="1643112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D51F0A6A-5400-5957-2075-A7E9593CA547}"/>
              </a:ext>
            </a:extLst>
          </p:cNvPr>
          <p:cNvSpPr>
            <a:spLocks noGrp="1"/>
          </p:cNvSpPr>
          <p:nvPr>
            <p:ph type="sldNum" sz="quarter" idx="12"/>
          </p:nvPr>
        </p:nvSpPr>
        <p:spPr/>
        <p:txBody>
          <a:bodyPr/>
          <a:lstStyle/>
          <a:p>
            <a:fld id="{D57F1E4F-1CFF-5643-939E-02111984F565}" type="slidenum">
              <a:rPr lang="en-US" smtClean="0"/>
              <a:t>7</a:t>
            </a:fld>
            <a:endParaRPr lang="en-US" dirty="0"/>
          </a:p>
        </p:txBody>
      </p:sp>
      <p:sp>
        <p:nvSpPr>
          <p:cNvPr id="6" name="Titolo 1">
            <a:extLst>
              <a:ext uri="{FF2B5EF4-FFF2-40B4-BE49-F238E27FC236}">
                <a16:creationId xmlns:a16="http://schemas.microsoft.com/office/drawing/2014/main" id="{C5911340-DD0C-2EC0-9AEE-CE007DCFBDCE}"/>
              </a:ext>
            </a:extLst>
          </p:cNvPr>
          <p:cNvSpPr txBox="1">
            <a:spLocks/>
          </p:cNvSpPr>
          <p:nvPr/>
        </p:nvSpPr>
        <p:spPr>
          <a:xfrm>
            <a:off x="0" y="135931"/>
            <a:ext cx="12192000" cy="829761"/>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5400" dirty="0"/>
              <a:t>WikiLeaks</a:t>
            </a:r>
          </a:p>
        </p:txBody>
      </p:sp>
      <p:sp>
        <p:nvSpPr>
          <p:cNvPr id="7" name="CasellaDiTesto 6">
            <a:extLst>
              <a:ext uri="{FF2B5EF4-FFF2-40B4-BE49-F238E27FC236}">
                <a16:creationId xmlns:a16="http://schemas.microsoft.com/office/drawing/2014/main" id="{087984DA-EC95-F729-45A5-9B2F66A52593}"/>
              </a:ext>
            </a:extLst>
          </p:cNvPr>
          <p:cNvSpPr txBox="1"/>
          <p:nvPr/>
        </p:nvSpPr>
        <p:spPr>
          <a:xfrm>
            <a:off x="3808521" y="1348166"/>
            <a:ext cx="7975107" cy="5139869"/>
          </a:xfrm>
          <a:prstGeom prst="rect">
            <a:avLst/>
          </a:prstGeom>
          <a:noFill/>
        </p:spPr>
        <p:txBody>
          <a:bodyPr wrap="square">
            <a:spAutoFit/>
          </a:bodyPr>
          <a:lstStyle/>
          <a:p>
            <a:pPr marL="342900" indent="-342900">
              <a:spcAft>
                <a:spcPts val="1200"/>
              </a:spcAft>
              <a:buFont typeface="Wingdings" panose="05000000000000000000" pitchFamily="2" charset="2"/>
              <a:buChar char="Ø"/>
            </a:pPr>
            <a:r>
              <a:rPr lang="it-IT" sz="2200" dirty="0"/>
              <a:t>WikiLeaks (dall'inglese leak «perdita», «fuga [di notizie]») è un'organizzazione internazionale fondata nel 2006 da Julian </a:t>
            </a:r>
            <a:r>
              <a:rPr lang="it-IT" sz="2200" dirty="0" err="1"/>
              <a:t>Assange</a:t>
            </a:r>
            <a:r>
              <a:rPr lang="it-IT" sz="2200" dirty="0"/>
              <a:t>. Riceve in modo anonimo, grazie server protetti da potenti sistema di cifratura, segnalazioni e documenti. WikiLeaks ne verifica l'autenticità prima di pubblicarli sul sito o passarli ai giornali.</a:t>
            </a:r>
          </a:p>
          <a:p>
            <a:pPr marL="342900" indent="-342900">
              <a:spcAft>
                <a:spcPts val="1200"/>
              </a:spcAft>
              <a:buFont typeface="Wingdings" panose="05000000000000000000" pitchFamily="2" charset="2"/>
              <a:buChar char="Ø"/>
            </a:pPr>
            <a:r>
              <a:rPr lang="it-IT" sz="2200" dirty="0"/>
              <a:t>Chi segnala i documenti non è noto neanche a WikiLeaks che, comunque lo dota di un anonimo codice, per potere essere contattato, ad esempio, da giornalisti ai quali WikiLeaks ha passato la notizia. </a:t>
            </a:r>
          </a:p>
          <a:p>
            <a:pPr marL="342900" indent="-342900">
              <a:spcAft>
                <a:spcPts val="1200"/>
              </a:spcAft>
              <a:buFont typeface="Wingdings" panose="05000000000000000000" pitchFamily="2" charset="2"/>
              <a:buChar char="Ø"/>
            </a:pPr>
            <a:r>
              <a:rPr lang="it-IT" sz="2200" dirty="0"/>
              <a:t>WikiLeaks riceve, generalmente, documentazioni da </a:t>
            </a:r>
            <a:r>
              <a:rPr lang="it-IT" sz="2200" b="1" dirty="0"/>
              <a:t>whistleblower</a:t>
            </a:r>
            <a:r>
              <a:rPr lang="it-IT" sz="2200" dirty="0"/>
              <a:t> o da </a:t>
            </a:r>
            <a:r>
              <a:rPr lang="it-IT" sz="2200" b="1" dirty="0"/>
              <a:t>hacker</a:t>
            </a:r>
            <a:r>
              <a:rPr lang="it-IT" sz="2200" dirty="0"/>
              <a:t> che sono riusciti a violare reti informatiche di aziende o di governi.</a:t>
            </a:r>
          </a:p>
        </p:txBody>
      </p:sp>
      <p:pic>
        <p:nvPicPr>
          <p:cNvPr id="9" name="Immagine 8">
            <a:extLst>
              <a:ext uri="{FF2B5EF4-FFF2-40B4-BE49-F238E27FC236}">
                <a16:creationId xmlns:a16="http://schemas.microsoft.com/office/drawing/2014/main" id="{33CECF8E-687D-9733-04BD-00C0BEE5D223}"/>
              </a:ext>
            </a:extLst>
          </p:cNvPr>
          <p:cNvPicPr>
            <a:picLocks noChangeAspect="1"/>
          </p:cNvPicPr>
          <p:nvPr/>
        </p:nvPicPr>
        <p:blipFill>
          <a:blip r:embed="rId2"/>
          <a:stretch>
            <a:fillRect/>
          </a:stretch>
        </p:blipFill>
        <p:spPr>
          <a:xfrm>
            <a:off x="293701" y="0"/>
            <a:ext cx="2921931" cy="6742918"/>
          </a:xfrm>
          <a:prstGeom prst="rect">
            <a:avLst/>
          </a:prstGeom>
        </p:spPr>
      </p:pic>
      <p:sp>
        <p:nvSpPr>
          <p:cNvPr id="10" name="Titolo 1">
            <a:extLst>
              <a:ext uri="{FF2B5EF4-FFF2-40B4-BE49-F238E27FC236}">
                <a16:creationId xmlns:a16="http://schemas.microsoft.com/office/drawing/2014/main" id="{357ADA1A-784B-C64B-446D-165F36B1C6F9}"/>
              </a:ext>
            </a:extLst>
          </p:cNvPr>
          <p:cNvSpPr txBox="1">
            <a:spLocks/>
          </p:cNvSpPr>
          <p:nvPr/>
        </p:nvSpPr>
        <p:spPr>
          <a:xfrm>
            <a:off x="0" y="115082"/>
            <a:ext cx="12192000" cy="829761"/>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5400" dirty="0"/>
              <a:t>WikiLeaks</a:t>
            </a:r>
          </a:p>
        </p:txBody>
      </p:sp>
    </p:spTree>
    <p:extLst>
      <p:ext uri="{BB962C8B-B14F-4D97-AF65-F5344CB8AC3E}">
        <p14:creationId xmlns:p14="http://schemas.microsoft.com/office/powerpoint/2010/main" val="2102543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A5C981-DFDD-7605-F9B8-F0DF05276FDF}"/>
              </a:ext>
            </a:extLst>
          </p:cNvPr>
          <p:cNvSpPr>
            <a:spLocks noGrp="1"/>
          </p:cNvSpPr>
          <p:nvPr>
            <p:ph type="title"/>
          </p:nvPr>
        </p:nvSpPr>
        <p:spPr>
          <a:xfrm>
            <a:off x="682367" y="817907"/>
            <a:ext cx="4147844" cy="839658"/>
          </a:xfrm>
        </p:spPr>
        <p:txBody>
          <a:bodyPr/>
          <a:lstStyle/>
          <a:p>
            <a:r>
              <a:rPr lang="it-IT" b="1" dirty="0"/>
              <a:t>Whistleblowing</a:t>
            </a:r>
            <a:br>
              <a:rPr lang="it-IT" b="1" dirty="0"/>
            </a:br>
            <a:endParaRPr lang="it-IT" b="1" dirty="0"/>
          </a:p>
        </p:txBody>
      </p:sp>
      <p:pic>
        <p:nvPicPr>
          <p:cNvPr id="7" name="Immagine 6">
            <a:extLst>
              <a:ext uri="{FF2B5EF4-FFF2-40B4-BE49-F238E27FC236}">
                <a16:creationId xmlns:a16="http://schemas.microsoft.com/office/drawing/2014/main" id="{38811C63-559D-8CB3-479D-060DB9AF0C74}"/>
              </a:ext>
            </a:extLst>
          </p:cNvPr>
          <p:cNvPicPr>
            <a:picLocks noChangeAspect="1"/>
          </p:cNvPicPr>
          <p:nvPr/>
        </p:nvPicPr>
        <p:blipFill>
          <a:blip r:embed="rId2"/>
          <a:stretch>
            <a:fillRect/>
          </a:stretch>
        </p:blipFill>
        <p:spPr>
          <a:xfrm>
            <a:off x="164107" y="1815552"/>
            <a:ext cx="5184365" cy="3752281"/>
          </a:xfrm>
          <a:prstGeom prst="rect">
            <a:avLst/>
          </a:prstGeom>
        </p:spPr>
      </p:pic>
      <p:sp>
        <p:nvSpPr>
          <p:cNvPr id="8" name="Titolo 1">
            <a:extLst>
              <a:ext uri="{FF2B5EF4-FFF2-40B4-BE49-F238E27FC236}">
                <a16:creationId xmlns:a16="http://schemas.microsoft.com/office/drawing/2014/main" id="{E1384938-6C3E-E8A2-33F4-20DE7D247C13}"/>
              </a:ext>
            </a:extLst>
          </p:cNvPr>
          <p:cNvSpPr txBox="1">
            <a:spLocks/>
          </p:cNvSpPr>
          <p:nvPr/>
        </p:nvSpPr>
        <p:spPr>
          <a:xfrm>
            <a:off x="645472" y="163472"/>
            <a:ext cx="8764858" cy="685049"/>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a:t>Prima fonte di WikiLeaks :</a:t>
            </a:r>
          </a:p>
        </p:txBody>
      </p:sp>
      <p:sp>
        <p:nvSpPr>
          <p:cNvPr id="9" name="Segnaposto numero diapositiva 8">
            <a:extLst>
              <a:ext uri="{FF2B5EF4-FFF2-40B4-BE49-F238E27FC236}">
                <a16:creationId xmlns:a16="http://schemas.microsoft.com/office/drawing/2014/main" id="{267491C3-290E-6D06-8E75-8CCA8DE9791B}"/>
              </a:ext>
            </a:extLst>
          </p:cNvPr>
          <p:cNvSpPr>
            <a:spLocks noGrp="1"/>
          </p:cNvSpPr>
          <p:nvPr>
            <p:ph type="sldNum" sz="quarter" idx="12"/>
          </p:nvPr>
        </p:nvSpPr>
        <p:spPr/>
        <p:txBody>
          <a:bodyPr/>
          <a:lstStyle/>
          <a:p>
            <a:fld id="{D57F1E4F-1CFF-5643-939E-02111984F565}" type="slidenum">
              <a:rPr lang="en-US" smtClean="0"/>
              <a:t>8</a:t>
            </a:fld>
            <a:endParaRPr lang="en-US" dirty="0"/>
          </a:p>
        </p:txBody>
      </p:sp>
      <p:sp>
        <p:nvSpPr>
          <p:cNvPr id="3" name="CasellaDiTesto 2">
            <a:extLst>
              <a:ext uri="{FF2B5EF4-FFF2-40B4-BE49-F238E27FC236}">
                <a16:creationId xmlns:a16="http://schemas.microsoft.com/office/drawing/2014/main" id="{2160CEC4-C2FE-E3B5-347D-BE88D4A3CD78}"/>
              </a:ext>
            </a:extLst>
          </p:cNvPr>
          <p:cNvSpPr txBox="1"/>
          <p:nvPr/>
        </p:nvSpPr>
        <p:spPr>
          <a:xfrm>
            <a:off x="5429436" y="1746906"/>
            <a:ext cx="6762564" cy="3939540"/>
          </a:xfrm>
          <a:prstGeom prst="rect">
            <a:avLst/>
          </a:prstGeom>
          <a:noFill/>
        </p:spPr>
        <p:txBody>
          <a:bodyPr wrap="square">
            <a:spAutoFit/>
          </a:bodyPr>
          <a:lstStyle/>
          <a:p>
            <a:pPr>
              <a:spcAft>
                <a:spcPts val="1200"/>
              </a:spcAft>
            </a:pPr>
            <a:r>
              <a:rPr lang="it-IT" sz="2400" dirty="0"/>
              <a:t>Con il termine whistleblower si intende il dipendente (pubblico o di una azienda) che “soffia nel fischietto” e cioè segnala illeciti di interesse generale di cui sia venuto a conoscenza in ragione del rapporto di lavoro. </a:t>
            </a:r>
          </a:p>
          <a:p>
            <a:pPr>
              <a:spcAft>
                <a:spcPts val="1200"/>
              </a:spcAft>
            </a:pPr>
            <a:r>
              <a:rPr lang="it-IT" sz="2400" dirty="0"/>
              <a:t>In molti paesi, la normativa garantisce ai numerosi whistleblowers piena protezione da rappresaglie dell’ente o dell’azienda della quale denuncia le malefatte. </a:t>
            </a:r>
          </a:p>
        </p:txBody>
      </p:sp>
    </p:spTree>
    <p:extLst>
      <p:ext uri="{BB962C8B-B14F-4D97-AF65-F5344CB8AC3E}">
        <p14:creationId xmlns:p14="http://schemas.microsoft.com/office/powerpoint/2010/main" val="896632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74B31A51-C296-FA0E-D398-6A03047EFB1E}"/>
              </a:ext>
            </a:extLst>
          </p:cNvPr>
          <p:cNvSpPr>
            <a:spLocks noGrp="1"/>
          </p:cNvSpPr>
          <p:nvPr>
            <p:ph type="sldNum" sz="quarter" idx="12"/>
          </p:nvPr>
        </p:nvSpPr>
        <p:spPr/>
        <p:txBody>
          <a:bodyPr/>
          <a:lstStyle/>
          <a:p>
            <a:fld id="{D57F1E4F-1CFF-5643-939E-02111984F565}" type="slidenum">
              <a:rPr lang="en-US" smtClean="0"/>
              <a:t>9</a:t>
            </a:fld>
            <a:endParaRPr lang="en-US" dirty="0"/>
          </a:p>
        </p:txBody>
      </p:sp>
      <p:pic>
        <p:nvPicPr>
          <p:cNvPr id="1026" name="Picture 2">
            <a:extLst>
              <a:ext uri="{FF2B5EF4-FFF2-40B4-BE49-F238E27FC236}">
                <a16:creationId xmlns:a16="http://schemas.microsoft.com/office/drawing/2014/main" id="{17A7C402-EDB3-AFF4-EBF1-CFF863D36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765" y="1063417"/>
            <a:ext cx="3745138" cy="5612084"/>
          </a:xfrm>
          <a:prstGeom prst="rect">
            <a:avLst/>
          </a:prstGeom>
          <a:noFill/>
          <a:extLst>
            <a:ext uri="{909E8E84-426E-40DD-AFC4-6F175D3DCCD1}">
              <a14:hiddenFill xmlns:a14="http://schemas.microsoft.com/office/drawing/2010/main">
                <a:solidFill>
                  <a:srgbClr val="FFFFFF"/>
                </a:solidFill>
              </a14:hiddenFill>
            </a:ext>
          </a:extLst>
        </p:spPr>
      </p:pic>
      <p:sp>
        <p:nvSpPr>
          <p:cNvPr id="3" name="Titolo 1">
            <a:extLst>
              <a:ext uri="{FF2B5EF4-FFF2-40B4-BE49-F238E27FC236}">
                <a16:creationId xmlns:a16="http://schemas.microsoft.com/office/drawing/2014/main" id="{F618CE90-6CA0-9743-8D25-6697BA6AAE08}"/>
              </a:ext>
            </a:extLst>
          </p:cNvPr>
          <p:cNvSpPr>
            <a:spLocks noGrp="1"/>
          </p:cNvSpPr>
          <p:nvPr>
            <p:ph type="title"/>
          </p:nvPr>
        </p:nvSpPr>
        <p:spPr>
          <a:xfrm>
            <a:off x="0" y="259743"/>
            <a:ext cx="12191999" cy="839658"/>
          </a:xfrm>
        </p:spPr>
        <p:txBody>
          <a:bodyPr/>
          <a:lstStyle/>
          <a:p>
            <a:pPr algn="ctr"/>
            <a:r>
              <a:rPr lang="it-IT" dirty="0"/>
              <a:t>Whistleblowing in Italia</a:t>
            </a:r>
            <a:br>
              <a:rPr lang="it-IT" dirty="0"/>
            </a:br>
            <a:endParaRPr lang="it-IT" dirty="0"/>
          </a:p>
        </p:txBody>
      </p:sp>
      <p:sp>
        <p:nvSpPr>
          <p:cNvPr id="8" name="CasellaDiTesto 7">
            <a:extLst>
              <a:ext uri="{FF2B5EF4-FFF2-40B4-BE49-F238E27FC236}">
                <a16:creationId xmlns:a16="http://schemas.microsoft.com/office/drawing/2014/main" id="{5795B51D-9741-818F-668F-A473A9B85CE9}"/>
              </a:ext>
            </a:extLst>
          </p:cNvPr>
          <p:cNvSpPr txBox="1"/>
          <p:nvPr/>
        </p:nvSpPr>
        <p:spPr>
          <a:xfrm>
            <a:off x="4705165" y="1207191"/>
            <a:ext cx="6762564" cy="4708981"/>
          </a:xfrm>
          <a:prstGeom prst="rect">
            <a:avLst/>
          </a:prstGeom>
          <a:noFill/>
        </p:spPr>
        <p:txBody>
          <a:bodyPr wrap="square">
            <a:spAutoFit/>
          </a:bodyPr>
          <a:lstStyle/>
          <a:p>
            <a:pPr>
              <a:spcAft>
                <a:spcPts val="1200"/>
              </a:spcAft>
            </a:pPr>
            <a:r>
              <a:rPr lang="it-IT" sz="2000" dirty="0"/>
              <a:t>Nel 2009, un giornalista napoletano fu contattato telefonicamente da WikiLeaks per verificare la veridicità di una registrazione effettuata di nascosto ad una riunione tenuta da Walter Ganapini, allora assessore all’Ambiente della Regione Campania e impegnato ad occuparsi della crisi dei rifiuti che sommergevano Napoli e tutta la Campania. </a:t>
            </a:r>
          </a:p>
          <a:p>
            <a:pPr>
              <a:spcAft>
                <a:spcPts val="1200"/>
              </a:spcAft>
            </a:pPr>
            <a:r>
              <a:rPr lang="it-IT" sz="2000" dirty="0"/>
              <a:t>Registrazione dalla quale emergevano gravissime complicità tra Camorra, vertici dello Stato e Servizi segreti per fare utilizzare come “sversatoio provvisorio” un terreno nell’area casertana di Santa Maria La Fossa, nel cuore del regno dei Casalesi. </a:t>
            </a:r>
          </a:p>
          <a:p>
            <a:pPr>
              <a:spcAft>
                <a:spcPts val="1200"/>
              </a:spcAft>
            </a:pPr>
            <a:r>
              <a:rPr lang="it-IT" sz="2000" dirty="0"/>
              <a:t>Da quell’audio diffuso on line da WikiLeaks, un servizio del settimanale «L’Espresso» che fece epoca.</a:t>
            </a:r>
          </a:p>
        </p:txBody>
      </p:sp>
    </p:spTree>
    <p:extLst>
      <p:ext uri="{BB962C8B-B14F-4D97-AF65-F5344CB8AC3E}">
        <p14:creationId xmlns:p14="http://schemas.microsoft.com/office/powerpoint/2010/main" val="96686092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e">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2034</TotalTime>
  <Words>1149</Words>
  <Application>Microsoft Office PowerPoint</Application>
  <PresentationFormat>Widescreen</PresentationFormat>
  <Paragraphs>109</Paragraphs>
  <Slides>19</Slides>
  <Notes>0</Notes>
  <HiddenSlides>0</HiddenSlides>
  <MMClips>1</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19</vt:i4>
      </vt:variant>
    </vt:vector>
  </HeadingPairs>
  <TitlesOfParts>
    <vt:vector size="25" baseType="lpstr">
      <vt:lpstr>Arial</vt:lpstr>
      <vt:lpstr>Calibri</vt:lpstr>
      <vt:lpstr>Century Gothic</vt:lpstr>
      <vt:lpstr>Wingdings</vt:lpstr>
      <vt:lpstr>Wingdings 3</vt:lpstr>
      <vt:lpstr>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Whistleblowing </vt:lpstr>
      <vt:lpstr>Whistleblowing in Italia </vt:lpstr>
      <vt:lpstr>Il whistleblower più famoso </vt:lpstr>
      <vt:lpstr>Collateral murder, 12 luglio 2007, Baghdad Dopo la diffusione di questo video, circa 15 mila morti civili, non segnalate  in precedenza, sono state portate alla luce dai documenti di WikiLeaks </vt:lpstr>
      <vt:lpstr>Presentazione standard di PowerPoint</vt:lpstr>
      <vt:lpstr>Presentazione standard di PowerPoint</vt:lpstr>
      <vt:lpstr>La risposta dell’Occidente</vt:lpstr>
      <vt:lpstr>«Assange è pericoloso per la «sicurezza»</vt:lpstr>
      <vt:lpstr>La persecuzione di Assange</vt:lpstr>
      <vt:lpstr>Presentazione standard di PowerPoint</vt:lpstr>
      <vt:lpstr>Salviamo Julian Assange</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Francesco Santoianni</dc:creator>
  <cp:lastModifiedBy>Francesco Santoianni</cp:lastModifiedBy>
  <cp:revision>59</cp:revision>
  <dcterms:created xsi:type="dcterms:W3CDTF">2022-05-05T16:48:18Z</dcterms:created>
  <dcterms:modified xsi:type="dcterms:W3CDTF">2022-12-06T19:09:18Z</dcterms:modified>
</cp:coreProperties>
</file>